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3.png" ContentType="image/png"/>
  <Override PartName="/ppt/media/image1.jpeg" ContentType="image/jpeg"/>
  <Override PartName="/ppt/media/image2.jpeg" ContentType="image/jpeg"/>
  <Override PartName="/ppt/media/image4.png" ContentType="image/png"/>
  <Override PartName="/ppt/media/image7.png" ContentType="image/png"/>
  <Override PartName="/ppt/media/image5.jpeg" ContentType="image/jpeg"/>
  <Override PartName="/ppt/media/image6.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7.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33" name="PlaceHolder 2"/>
          <p:cNvSpPr>
            <a:spLocks noGrp="1"/>
          </p:cNvSpPr>
          <p:nvPr>
            <p:ph type="body"/>
          </p:nvPr>
        </p:nvSpPr>
        <p:spPr>
          <a:xfrm>
            <a:off x="457200" y="1604520"/>
            <a:ext cx="82292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34" name="PlaceHolder 3"/>
          <p:cNvSpPr>
            <a:spLocks noGrp="1"/>
          </p:cNvSpPr>
          <p:nvPr>
            <p:ph type="body"/>
          </p:nvPr>
        </p:nvSpPr>
        <p:spPr>
          <a:xfrm>
            <a:off x="457200" y="3682080"/>
            <a:ext cx="82292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36" name="PlaceHolder 2"/>
          <p:cNvSpPr>
            <a:spLocks noGrp="1"/>
          </p:cNvSpPr>
          <p:nvPr>
            <p:ph type="body"/>
          </p:nvPr>
        </p:nvSpPr>
        <p:spPr>
          <a:xfrm>
            <a:off x="45720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37" name="PlaceHolder 3"/>
          <p:cNvSpPr>
            <a:spLocks noGrp="1"/>
          </p:cNvSpPr>
          <p:nvPr>
            <p:ph type="body"/>
          </p:nvPr>
        </p:nvSpPr>
        <p:spPr>
          <a:xfrm>
            <a:off x="467424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38" name="PlaceHolder 4"/>
          <p:cNvSpPr>
            <a:spLocks noGrp="1"/>
          </p:cNvSpPr>
          <p:nvPr>
            <p:ph type="body"/>
          </p:nvPr>
        </p:nvSpPr>
        <p:spPr>
          <a:xfrm>
            <a:off x="4674240" y="368208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39" name="PlaceHolder 5"/>
          <p:cNvSpPr>
            <a:spLocks noGrp="1"/>
          </p:cNvSpPr>
          <p:nvPr>
            <p:ph type="body"/>
          </p:nvPr>
        </p:nvSpPr>
        <p:spPr>
          <a:xfrm>
            <a:off x="457200" y="368208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42" name="PlaceHolder 3"/>
          <p:cNvSpPr>
            <a:spLocks noGrp="1"/>
          </p:cNvSpPr>
          <p:nvPr>
            <p:ph type="body"/>
          </p:nvPr>
        </p:nvSpPr>
        <p:spPr>
          <a:xfrm>
            <a:off x="457200" y="1604520"/>
            <a:ext cx="82292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pic>
        <p:nvPicPr>
          <p:cNvPr id="43" name="" descr=""/>
          <p:cNvPicPr/>
          <p:nvPr/>
        </p:nvPicPr>
        <p:blipFill>
          <a:blip r:embed="rId2"/>
          <a:stretch/>
        </p:blipFill>
        <p:spPr>
          <a:xfrm>
            <a:off x="2079000" y="1604520"/>
            <a:ext cx="4984920" cy="3977280"/>
          </a:xfrm>
          <a:prstGeom prst="rect">
            <a:avLst/>
          </a:prstGeom>
          <a:ln>
            <a:noFill/>
          </a:ln>
        </p:spPr>
      </p:pic>
      <p:pic>
        <p:nvPicPr>
          <p:cNvPr id="44"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52"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604520"/>
            <a:ext cx="82292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457200" y="1604520"/>
            <a:ext cx="401580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4674240" y="1604520"/>
            <a:ext cx="401580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61" name="PlaceHolder 2"/>
          <p:cNvSpPr>
            <a:spLocks noGrp="1"/>
          </p:cNvSpPr>
          <p:nvPr>
            <p:ph type="body"/>
          </p:nvPr>
        </p:nvSpPr>
        <p:spPr>
          <a:xfrm>
            <a:off x="45720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2" name="PlaceHolder 3"/>
          <p:cNvSpPr>
            <a:spLocks noGrp="1"/>
          </p:cNvSpPr>
          <p:nvPr>
            <p:ph type="body"/>
          </p:nvPr>
        </p:nvSpPr>
        <p:spPr>
          <a:xfrm>
            <a:off x="457200" y="368208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3" name="PlaceHolder 4"/>
          <p:cNvSpPr>
            <a:spLocks noGrp="1"/>
          </p:cNvSpPr>
          <p:nvPr>
            <p:ph type="body"/>
          </p:nvPr>
        </p:nvSpPr>
        <p:spPr>
          <a:xfrm>
            <a:off x="4674240" y="1604520"/>
            <a:ext cx="401580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12"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65" name="PlaceHolder 2"/>
          <p:cNvSpPr>
            <a:spLocks noGrp="1"/>
          </p:cNvSpPr>
          <p:nvPr>
            <p:ph type="body"/>
          </p:nvPr>
        </p:nvSpPr>
        <p:spPr>
          <a:xfrm>
            <a:off x="457200" y="1604520"/>
            <a:ext cx="401580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67" name="PlaceHolder 4"/>
          <p:cNvSpPr>
            <a:spLocks noGrp="1"/>
          </p:cNvSpPr>
          <p:nvPr>
            <p:ph type="body"/>
          </p:nvPr>
        </p:nvSpPr>
        <p:spPr>
          <a:xfrm>
            <a:off x="4674240" y="368208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69" name="PlaceHolder 2"/>
          <p:cNvSpPr>
            <a:spLocks noGrp="1"/>
          </p:cNvSpPr>
          <p:nvPr>
            <p:ph type="body"/>
          </p:nvPr>
        </p:nvSpPr>
        <p:spPr>
          <a:xfrm>
            <a:off x="45720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70" name="PlaceHolder 3"/>
          <p:cNvSpPr>
            <a:spLocks noGrp="1"/>
          </p:cNvSpPr>
          <p:nvPr>
            <p:ph type="body"/>
          </p:nvPr>
        </p:nvSpPr>
        <p:spPr>
          <a:xfrm>
            <a:off x="467424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71" name="PlaceHolder 4"/>
          <p:cNvSpPr>
            <a:spLocks noGrp="1"/>
          </p:cNvSpPr>
          <p:nvPr>
            <p:ph type="body"/>
          </p:nvPr>
        </p:nvSpPr>
        <p:spPr>
          <a:xfrm>
            <a:off x="457200" y="3682080"/>
            <a:ext cx="82292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73" name="PlaceHolder 2"/>
          <p:cNvSpPr>
            <a:spLocks noGrp="1"/>
          </p:cNvSpPr>
          <p:nvPr>
            <p:ph type="body"/>
          </p:nvPr>
        </p:nvSpPr>
        <p:spPr>
          <a:xfrm>
            <a:off x="457200" y="1604520"/>
            <a:ext cx="82292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74" name="PlaceHolder 3"/>
          <p:cNvSpPr>
            <a:spLocks noGrp="1"/>
          </p:cNvSpPr>
          <p:nvPr>
            <p:ph type="body"/>
          </p:nvPr>
        </p:nvSpPr>
        <p:spPr>
          <a:xfrm>
            <a:off x="457200" y="3682080"/>
            <a:ext cx="82292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76" name="PlaceHolder 2"/>
          <p:cNvSpPr>
            <a:spLocks noGrp="1"/>
          </p:cNvSpPr>
          <p:nvPr>
            <p:ph type="body"/>
          </p:nvPr>
        </p:nvSpPr>
        <p:spPr>
          <a:xfrm>
            <a:off x="45720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77" name="PlaceHolder 3"/>
          <p:cNvSpPr>
            <a:spLocks noGrp="1"/>
          </p:cNvSpPr>
          <p:nvPr>
            <p:ph type="body"/>
          </p:nvPr>
        </p:nvSpPr>
        <p:spPr>
          <a:xfrm>
            <a:off x="467424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78" name="PlaceHolder 4"/>
          <p:cNvSpPr>
            <a:spLocks noGrp="1"/>
          </p:cNvSpPr>
          <p:nvPr>
            <p:ph type="body"/>
          </p:nvPr>
        </p:nvSpPr>
        <p:spPr>
          <a:xfrm>
            <a:off x="4674240" y="368208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79" name="PlaceHolder 5"/>
          <p:cNvSpPr>
            <a:spLocks noGrp="1"/>
          </p:cNvSpPr>
          <p:nvPr>
            <p:ph type="body"/>
          </p:nvPr>
        </p:nvSpPr>
        <p:spPr>
          <a:xfrm>
            <a:off x="457200" y="368208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82" name="PlaceHolder 3"/>
          <p:cNvSpPr>
            <a:spLocks noGrp="1"/>
          </p:cNvSpPr>
          <p:nvPr>
            <p:ph type="body"/>
          </p:nvPr>
        </p:nvSpPr>
        <p:spPr>
          <a:xfrm>
            <a:off x="457200" y="1604520"/>
            <a:ext cx="82292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pic>
        <p:nvPicPr>
          <p:cNvPr id="83" name="" descr=""/>
          <p:cNvPicPr/>
          <p:nvPr/>
        </p:nvPicPr>
        <p:blipFill>
          <a:blip r:embed="rId2"/>
          <a:stretch/>
        </p:blipFill>
        <p:spPr>
          <a:xfrm>
            <a:off x="2079000" y="1604520"/>
            <a:ext cx="4984920" cy="3977280"/>
          </a:xfrm>
          <a:prstGeom prst="rect">
            <a:avLst/>
          </a:prstGeom>
          <a:ln>
            <a:noFill/>
          </a:ln>
        </p:spPr>
      </p:pic>
      <p:pic>
        <p:nvPicPr>
          <p:cNvPr id="84"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14" name="PlaceHolder 2"/>
          <p:cNvSpPr>
            <a:spLocks noGrp="1"/>
          </p:cNvSpPr>
          <p:nvPr>
            <p:ph type="body"/>
          </p:nvPr>
        </p:nvSpPr>
        <p:spPr>
          <a:xfrm>
            <a:off x="457200" y="1604520"/>
            <a:ext cx="822924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9"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pt-B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2" name="PlaceHolder 3"/>
          <p:cNvSpPr>
            <a:spLocks noGrp="1"/>
          </p:cNvSpPr>
          <p:nvPr>
            <p:ph type="body"/>
          </p:nvPr>
        </p:nvSpPr>
        <p:spPr>
          <a:xfrm>
            <a:off x="457200" y="368208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3" name="PlaceHolder 4"/>
          <p:cNvSpPr>
            <a:spLocks noGrp="1"/>
          </p:cNvSpPr>
          <p:nvPr>
            <p:ph type="body"/>
          </p:nvPr>
        </p:nvSpPr>
        <p:spPr>
          <a:xfrm>
            <a:off x="4674240" y="1604520"/>
            <a:ext cx="401580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25" name="PlaceHolder 2"/>
          <p:cNvSpPr>
            <a:spLocks noGrp="1"/>
          </p:cNvSpPr>
          <p:nvPr>
            <p:ph type="body"/>
          </p:nvPr>
        </p:nvSpPr>
        <p:spPr>
          <a:xfrm>
            <a:off x="457200" y="1604520"/>
            <a:ext cx="4015800" cy="397728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6" name="PlaceHolder 3"/>
          <p:cNvSpPr>
            <a:spLocks noGrp="1"/>
          </p:cNvSpPr>
          <p:nvPr>
            <p:ph type="body"/>
          </p:nvPr>
        </p:nvSpPr>
        <p:spPr>
          <a:xfrm>
            <a:off x="467424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27" name="PlaceHolder 4"/>
          <p:cNvSpPr>
            <a:spLocks noGrp="1"/>
          </p:cNvSpPr>
          <p:nvPr>
            <p:ph type="body"/>
          </p:nvPr>
        </p:nvSpPr>
        <p:spPr>
          <a:xfrm>
            <a:off x="4674240" y="368208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rIns="0" tIns="0" bIns="0" anchor="ctr"/>
          <a:p>
            <a:pPr algn="ctr"/>
            <a:endParaRPr b="0" lang="pt-BR" sz="4400" spc="-1" strike="noStrike">
              <a:solidFill>
                <a:srgbClr val="000000"/>
              </a:solidFill>
              <a:uFill>
                <a:solidFill>
                  <a:srgbClr val="ffffff"/>
                </a:solidFill>
              </a:uFill>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
        <p:nvSpPr>
          <p:cNvPr id="31" name="PlaceHolder 4"/>
          <p:cNvSpPr>
            <a:spLocks noGrp="1"/>
          </p:cNvSpPr>
          <p:nvPr>
            <p:ph type="body"/>
          </p:nvPr>
        </p:nvSpPr>
        <p:spPr>
          <a:xfrm>
            <a:off x="457200" y="3682080"/>
            <a:ext cx="8229240" cy="1896840"/>
          </a:xfrm>
          <a:prstGeom prst="rect">
            <a:avLst/>
          </a:prstGeom>
        </p:spPr>
        <p:txBody>
          <a:bodyPr lIns="0" rIns="0" tIns="0" bIns="0"/>
          <a:p>
            <a:endParaRPr b="0" lang="pt-BR"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716400" y="5001840"/>
            <a:ext cx="3799800" cy="1441080"/>
          </a:xfrm>
          <a:custGeom>
            <a:avLst/>
            <a:gdLst/>
            <a:ahLst/>
            <a:rect l="l" t="t" r="r" b="b"/>
            <a:pathLst>
              <a:path w="7486" h="338">
                <a:moveTo>
                  <a:pt x="0" y="2"/>
                </a:moveTo>
                <a:lnTo>
                  <a:pt x="7485" y="337"/>
                </a:lnTo>
                <a:lnTo>
                  <a:pt x="5558" y="337"/>
                </a:lnTo>
                <a:lnTo>
                  <a:pt x="1" y="0"/>
                </a:lnTo>
              </a:path>
            </a:pathLst>
          </a:custGeom>
          <a:solidFill>
            <a:srgbClr val="a7b9da">
              <a:alpha val="40000"/>
            </a:srgbClr>
          </a:solidFill>
          <a:ln w="9360">
            <a:noFill/>
          </a:ln>
        </p:spPr>
        <p:style>
          <a:lnRef idx="0"/>
          <a:fillRef idx="0"/>
          <a:effectRef idx="0"/>
          <a:fontRef idx="minor"/>
        </p:style>
      </p:sp>
      <p:sp>
        <p:nvSpPr>
          <p:cNvPr id="1" name="CustomShape 2"/>
          <p:cNvSpPr/>
          <p:nvPr/>
        </p:nvSpPr>
        <p:spPr>
          <a:xfrm>
            <a:off x="-53640" y="5785200"/>
            <a:ext cx="3799800" cy="835920"/>
          </a:xfrm>
          <a:custGeom>
            <a:avLst/>
            <a:gdLst/>
            <a:ahLst/>
            <a:rect l="l" t="t" r="r" b="b"/>
            <a:pathLst>
              <a:path w="5592" h="589">
                <a:moveTo>
                  <a:pt x="0" y="0"/>
                </a:moveTo>
                <a:lnTo>
                  <a:pt x="5591" y="585"/>
                </a:lnTo>
                <a:lnTo>
                  <a:pt x="4415" y="588"/>
                </a:lnTo>
                <a:lnTo>
                  <a:pt x="12" y="4"/>
                </a:lnTo>
              </a:path>
            </a:pathLst>
          </a:custGeom>
          <a:solidFill>
            <a:srgbClr val="000000"/>
          </a:solidFill>
          <a:ln w="9360">
            <a:noFill/>
          </a:ln>
        </p:spPr>
        <p:style>
          <a:lnRef idx="0"/>
          <a:fillRef idx="0"/>
          <a:effectRef idx="0"/>
          <a:fontRef idx="minor"/>
        </p:style>
      </p:sp>
      <p:sp>
        <p:nvSpPr>
          <p:cNvPr id="2" name="CustomShape 3"/>
          <p:cNvSpPr/>
          <p:nvPr/>
        </p:nvSpPr>
        <p:spPr>
          <a:xfrm>
            <a:off x="-6120" y="5791320"/>
            <a:ext cx="3400200" cy="1078560"/>
          </a:xfrm>
          <a:prstGeom prst="rtTriangle">
            <a:avLst/>
          </a:prstGeom>
          <a:blipFill>
            <a:blip r:embed="rId2"/>
            <a:tile/>
          </a:blipFill>
          <a:ln w="12600">
            <a:noFill/>
          </a:ln>
        </p:spPr>
        <p:style>
          <a:lnRef idx="0"/>
          <a:fillRef idx="0"/>
          <a:effectRef idx="0"/>
          <a:fontRef idx="minor"/>
        </p:style>
      </p:sp>
      <p:sp>
        <p:nvSpPr>
          <p:cNvPr id="3" name="Line 4"/>
          <p:cNvSpPr/>
          <p:nvPr/>
        </p:nvSpPr>
        <p:spPr>
          <a:xfrm>
            <a:off x="-9000" y="5787720"/>
            <a:ext cx="3405240" cy="1084320"/>
          </a:xfrm>
          <a:prstGeom prst="line">
            <a:avLst/>
          </a:prstGeom>
          <a:ln w="12240">
            <a:solidFill>
              <a:srgbClr val="196f85"/>
            </a:solidFill>
            <a:miter/>
          </a:ln>
        </p:spPr>
        <p:style>
          <a:lnRef idx="0"/>
          <a:fillRef idx="0"/>
          <a:effectRef idx="0"/>
          <a:fontRef idx="minor"/>
        </p:style>
      </p:sp>
      <p:sp>
        <p:nvSpPr>
          <p:cNvPr id="4" name="CustomShape 5"/>
          <p:cNvSpPr/>
          <p:nvPr/>
        </p:nvSpPr>
        <p:spPr>
          <a:xfrm>
            <a:off x="0" y="4664160"/>
            <a:ext cx="9149040" cy="360"/>
          </a:xfrm>
          <a:prstGeom prst="rtTriangle">
            <a:avLst/>
          </a:prstGeom>
          <a:gradFill>
            <a:gsLst>
              <a:gs pos="0">
                <a:srgbClr val="1a4f8f"/>
              </a:gs>
              <a:gs pos="100000">
                <a:srgbClr val="5f90d8"/>
              </a:gs>
            </a:gsLst>
            <a:lin ang="3000000"/>
          </a:gradFill>
          <a:ln w="12600">
            <a:noFill/>
          </a:ln>
        </p:spPr>
        <p:style>
          <a:lnRef idx="0"/>
          <a:fillRef idx="0"/>
          <a:effectRef idx="0"/>
          <a:fontRef idx="minor"/>
        </p:style>
      </p:sp>
      <p:sp>
        <p:nvSpPr>
          <p:cNvPr id="5" name="CustomShape 6"/>
          <p:cNvSpPr/>
          <p:nvPr/>
        </p:nvSpPr>
        <p:spPr>
          <a:xfrm>
            <a:off x="1687680" y="4952880"/>
            <a:ext cx="7454160" cy="486000"/>
          </a:xfrm>
          <a:custGeom>
            <a:avLst/>
            <a:gdLst/>
            <a:ahLst/>
            <a:rect l="l" t="t" r="r" b="b"/>
            <a:pathLst>
              <a:path w="4698" h="368">
                <a:moveTo>
                  <a:pt x="4697" y="0"/>
                </a:moveTo>
                <a:lnTo>
                  <a:pt x="4697" y="367"/>
                </a:lnTo>
                <a:lnTo>
                  <a:pt x="0" y="218"/>
                </a:lnTo>
                <a:lnTo>
                  <a:pt x="4697" y="0"/>
                </a:lnTo>
              </a:path>
            </a:pathLst>
          </a:custGeom>
          <a:solidFill>
            <a:srgbClr val="a7b9da">
              <a:alpha val="40000"/>
            </a:srgbClr>
          </a:solidFill>
          <a:ln w="9360">
            <a:noFill/>
          </a:ln>
        </p:spPr>
        <p:style>
          <a:lnRef idx="0"/>
          <a:fillRef idx="0"/>
          <a:effectRef idx="0"/>
          <a:fontRef idx="minor"/>
        </p:style>
      </p:sp>
      <p:sp>
        <p:nvSpPr>
          <p:cNvPr id="6" name="CustomShape 7"/>
          <p:cNvSpPr/>
          <p:nvPr/>
        </p:nvSpPr>
        <p:spPr>
          <a:xfrm>
            <a:off x="35280" y="5237640"/>
            <a:ext cx="9106560" cy="786600"/>
          </a:xfrm>
          <a:custGeom>
            <a:avLst/>
            <a:gdLst/>
            <a:ahLst/>
            <a:rect l="l" t="t" r="r" b="b"/>
            <a:pathLst>
              <a:path w="5761" h="529">
                <a:moveTo>
                  <a:pt x="0" y="0"/>
                </a:moveTo>
                <a:lnTo>
                  <a:pt x="5760" y="0"/>
                </a:lnTo>
                <a:lnTo>
                  <a:pt x="5760" y="528"/>
                </a:lnTo>
                <a:lnTo>
                  <a:pt x="48" y="0"/>
                </a:lnTo>
              </a:path>
            </a:pathLst>
          </a:custGeom>
          <a:solidFill>
            <a:srgbClr val="000000"/>
          </a:solidFill>
          <a:ln w="9360">
            <a:noFill/>
          </a:ln>
        </p:spPr>
        <p:style>
          <a:lnRef idx="0"/>
          <a:fillRef idx="0"/>
          <a:effectRef idx="0"/>
          <a:fontRef idx="minor"/>
        </p:style>
      </p:sp>
      <p:sp>
        <p:nvSpPr>
          <p:cNvPr id="7" name="CustomShape 8"/>
          <p:cNvSpPr/>
          <p:nvPr/>
        </p:nvSpPr>
        <p:spPr>
          <a:xfrm>
            <a:off x="0" y="5001120"/>
            <a:ext cx="9141840" cy="1861920"/>
          </a:xfrm>
          <a:custGeom>
            <a:avLst/>
            <a:gdLst/>
            <a:ahLst/>
            <a:rect l="l" t="t" r="r" b="b"/>
            <a:pathLst>
              <a:path w="5761" h="1249">
                <a:moveTo>
                  <a:pt x="0" y="0"/>
                </a:moveTo>
                <a:lnTo>
                  <a:pt x="0" y="1248"/>
                </a:lnTo>
                <a:lnTo>
                  <a:pt x="5760" y="1248"/>
                </a:lnTo>
                <a:lnTo>
                  <a:pt x="5760" y="528"/>
                </a:lnTo>
                <a:lnTo>
                  <a:pt x="0" y="0"/>
                </a:lnTo>
              </a:path>
            </a:pathLst>
          </a:custGeom>
          <a:blipFill>
            <a:blip r:embed="rId3"/>
            <a:tile/>
          </a:blipFill>
          <a:ln w="12600">
            <a:noFill/>
          </a:ln>
        </p:spPr>
        <p:style>
          <a:lnRef idx="0"/>
          <a:fillRef idx="0"/>
          <a:effectRef idx="0"/>
          <a:fontRef idx="minor"/>
        </p:style>
      </p:sp>
      <p:sp>
        <p:nvSpPr>
          <p:cNvPr id="8" name="Line 9"/>
          <p:cNvSpPr/>
          <p:nvPr/>
        </p:nvSpPr>
        <p:spPr>
          <a:xfrm>
            <a:off x="-3600" y="4997520"/>
            <a:ext cx="9147600" cy="790200"/>
          </a:xfrm>
          <a:prstGeom prst="line">
            <a:avLst/>
          </a:prstGeom>
          <a:ln w="12240">
            <a:solidFill>
              <a:srgbClr val="196f85"/>
            </a:solidFill>
            <a:miter/>
          </a:ln>
        </p:spPr>
        <p:style>
          <a:lnRef idx="0"/>
          <a:fillRef idx="0"/>
          <a:effectRef idx="0"/>
          <a:fontRef idx="minor"/>
        </p:style>
      </p:sp>
      <p:sp>
        <p:nvSpPr>
          <p:cNvPr id="9" name="PlaceHolder 10"/>
          <p:cNvSpPr>
            <a:spLocks noGrp="1"/>
          </p:cNvSpPr>
          <p:nvPr>
            <p:ph type="title"/>
          </p:nvPr>
        </p:nvSpPr>
        <p:spPr>
          <a:xfrm>
            <a:off x="457200" y="273600"/>
            <a:ext cx="8229240" cy="1144800"/>
          </a:xfrm>
          <a:prstGeom prst="rect">
            <a:avLst/>
          </a:prstGeom>
        </p:spPr>
        <p:txBody>
          <a:bodyPr lIns="0" rIns="0" tIns="0" bIns="0" anchor="ctr"/>
          <a:p>
            <a:pPr algn="ctr"/>
            <a:r>
              <a:rPr b="0" lang="pt-BR" sz="4400" spc="-1" strike="noStrike">
                <a:solidFill>
                  <a:srgbClr val="000000"/>
                </a:solidFill>
                <a:uFill>
                  <a:solidFill>
                    <a:srgbClr val="ffffff"/>
                  </a:solidFill>
                </a:uFill>
                <a:latin typeface="Arial"/>
              </a:rPr>
              <a:t>Clique para editar o formato do texto do título</a:t>
            </a:r>
            <a:endParaRPr b="0" lang="pt-BR" sz="4400" spc="-1" strike="noStrike">
              <a:solidFill>
                <a:srgbClr val="000000"/>
              </a:solidFill>
              <a:uFill>
                <a:solidFill>
                  <a:srgbClr val="ffffff"/>
                </a:solidFill>
              </a:uFill>
              <a:latin typeface="Arial"/>
            </a:endParaRPr>
          </a:p>
        </p:txBody>
      </p:sp>
      <p:sp>
        <p:nvSpPr>
          <p:cNvPr id="10" name="PlaceHolder 11"/>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pt-BR" sz="3200" spc="-1" strike="noStrike">
                <a:solidFill>
                  <a:srgbClr val="000000"/>
                </a:solidFill>
                <a:uFill>
                  <a:solidFill>
                    <a:srgbClr val="ffffff"/>
                  </a:solidFill>
                </a:uFill>
                <a:latin typeface="Arial"/>
              </a:rPr>
              <a:t>Clique para editar o formato do texto da estrutura de tópicos</a:t>
            </a:r>
            <a:endParaRPr b="0" lang="pt-B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pt-BR" sz="2800" spc="-1" strike="noStrike">
                <a:solidFill>
                  <a:srgbClr val="000000"/>
                </a:solidFill>
                <a:uFill>
                  <a:solidFill>
                    <a:srgbClr val="ffffff"/>
                  </a:solidFill>
                </a:uFill>
                <a:latin typeface="Arial"/>
              </a:rPr>
              <a:t>2.º nível da estrutura de tópicos</a:t>
            </a:r>
            <a:endParaRPr b="0" lang="pt-B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pt-BR" sz="2400" spc="-1" strike="noStrike">
                <a:solidFill>
                  <a:srgbClr val="000000"/>
                </a:solidFill>
                <a:uFill>
                  <a:solidFill>
                    <a:srgbClr val="ffffff"/>
                  </a:solidFill>
                </a:uFill>
                <a:latin typeface="Arial"/>
              </a:rPr>
              <a:t>3.º nível da estrutura de tópicos</a:t>
            </a:r>
            <a:endParaRPr b="0" lang="pt-B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pt-BR" sz="2000" spc="-1" strike="noStrike">
                <a:solidFill>
                  <a:srgbClr val="000000"/>
                </a:solidFill>
                <a:uFill>
                  <a:solidFill>
                    <a:srgbClr val="ffffff"/>
                  </a:solidFill>
                </a:uFill>
                <a:latin typeface="Arial"/>
              </a:rPr>
              <a:t>4.º nível da estrutura de tópicos</a:t>
            </a:r>
            <a:endParaRPr b="0" lang="pt-B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5.º nível da estrutura de tópicos</a:t>
            </a:r>
            <a:endParaRPr b="0" lang="pt-B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6.º nível da estrutura de tópicos</a:t>
            </a:r>
            <a:endParaRPr b="0" lang="pt-B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7.º nível da estrutura de tópicos</a:t>
            </a:r>
            <a:endParaRPr b="0" lang="pt-B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5" name="CustomShape 1"/>
          <p:cNvSpPr/>
          <p:nvPr/>
        </p:nvSpPr>
        <p:spPr>
          <a:xfrm>
            <a:off x="716400" y="5001840"/>
            <a:ext cx="3799800" cy="1441080"/>
          </a:xfrm>
          <a:custGeom>
            <a:avLst/>
            <a:gdLst/>
            <a:ahLst/>
            <a:rect l="l" t="t" r="r" b="b"/>
            <a:pathLst>
              <a:path w="7486" h="338">
                <a:moveTo>
                  <a:pt x="0" y="2"/>
                </a:moveTo>
                <a:lnTo>
                  <a:pt x="7485" y="337"/>
                </a:lnTo>
                <a:lnTo>
                  <a:pt x="5558" y="337"/>
                </a:lnTo>
                <a:lnTo>
                  <a:pt x="1" y="0"/>
                </a:lnTo>
              </a:path>
            </a:pathLst>
          </a:custGeom>
          <a:solidFill>
            <a:srgbClr val="a7b9da">
              <a:alpha val="40000"/>
            </a:srgbClr>
          </a:solidFill>
          <a:ln w="9360">
            <a:noFill/>
          </a:ln>
        </p:spPr>
        <p:style>
          <a:lnRef idx="0"/>
          <a:fillRef idx="0"/>
          <a:effectRef idx="0"/>
          <a:fontRef idx="minor"/>
        </p:style>
      </p:sp>
      <p:sp>
        <p:nvSpPr>
          <p:cNvPr id="46" name="CustomShape 2"/>
          <p:cNvSpPr/>
          <p:nvPr/>
        </p:nvSpPr>
        <p:spPr>
          <a:xfrm>
            <a:off x="-53640" y="5785200"/>
            <a:ext cx="3799800" cy="835920"/>
          </a:xfrm>
          <a:custGeom>
            <a:avLst/>
            <a:gdLst/>
            <a:ahLst/>
            <a:rect l="l" t="t" r="r" b="b"/>
            <a:pathLst>
              <a:path w="5592" h="589">
                <a:moveTo>
                  <a:pt x="0" y="0"/>
                </a:moveTo>
                <a:lnTo>
                  <a:pt x="5591" y="585"/>
                </a:lnTo>
                <a:lnTo>
                  <a:pt x="4415" y="588"/>
                </a:lnTo>
                <a:lnTo>
                  <a:pt x="12" y="4"/>
                </a:lnTo>
              </a:path>
            </a:pathLst>
          </a:custGeom>
          <a:solidFill>
            <a:srgbClr val="000000"/>
          </a:solidFill>
          <a:ln w="9360">
            <a:noFill/>
          </a:ln>
        </p:spPr>
        <p:style>
          <a:lnRef idx="0"/>
          <a:fillRef idx="0"/>
          <a:effectRef idx="0"/>
          <a:fontRef idx="minor"/>
        </p:style>
      </p:sp>
      <p:sp>
        <p:nvSpPr>
          <p:cNvPr id="47" name="CustomShape 3"/>
          <p:cNvSpPr/>
          <p:nvPr/>
        </p:nvSpPr>
        <p:spPr>
          <a:xfrm>
            <a:off x="-6120" y="5791320"/>
            <a:ext cx="3400200" cy="1078560"/>
          </a:xfrm>
          <a:prstGeom prst="rtTriangle">
            <a:avLst/>
          </a:prstGeom>
          <a:blipFill>
            <a:blip r:embed="rId2"/>
            <a:tile/>
          </a:blipFill>
          <a:ln w="12600">
            <a:noFill/>
          </a:ln>
        </p:spPr>
        <p:style>
          <a:lnRef idx="0"/>
          <a:fillRef idx="0"/>
          <a:effectRef idx="0"/>
          <a:fontRef idx="minor"/>
        </p:style>
      </p:sp>
      <p:sp>
        <p:nvSpPr>
          <p:cNvPr id="48" name="Line 4"/>
          <p:cNvSpPr/>
          <p:nvPr/>
        </p:nvSpPr>
        <p:spPr>
          <a:xfrm>
            <a:off x="-9000" y="5787720"/>
            <a:ext cx="3405240" cy="1084320"/>
          </a:xfrm>
          <a:prstGeom prst="line">
            <a:avLst/>
          </a:prstGeom>
          <a:ln w="12240">
            <a:solidFill>
              <a:srgbClr val="196f85"/>
            </a:solidFill>
            <a:miter/>
          </a:ln>
        </p:spPr>
        <p:style>
          <a:lnRef idx="0"/>
          <a:fillRef idx="0"/>
          <a:effectRef idx="0"/>
          <a:fontRef idx="minor"/>
        </p:style>
      </p:sp>
      <p:sp>
        <p:nvSpPr>
          <p:cNvPr id="49" name="PlaceHolder 5"/>
          <p:cNvSpPr>
            <a:spLocks noGrp="1"/>
          </p:cNvSpPr>
          <p:nvPr>
            <p:ph type="title"/>
          </p:nvPr>
        </p:nvSpPr>
        <p:spPr>
          <a:xfrm>
            <a:off x="457200" y="273600"/>
            <a:ext cx="8229240" cy="1144800"/>
          </a:xfrm>
          <a:prstGeom prst="rect">
            <a:avLst/>
          </a:prstGeom>
        </p:spPr>
        <p:txBody>
          <a:bodyPr lIns="0" rIns="0" tIns="0" bIns="0" anchor="ctr"/>
          <a:p>
            <a:pPr algn="ctr"/>
            <a:r>
              <a:rPr b="0" lang="pt-BR" sz="4400" spc="-1" strike="noStrike">
                <a:solidFill>
                  <a:srgbClr val="000000"/>
                </a:solidFill>
                <a:uFill>
                  <a:solidFill>
                    <a:srgbClr val="ffffff"/>
                  </a:solidFill>
                </a:uFill>
                <a:latin typeface="Arial"/>
              </a:rPr>
              <a:t>Clique para editar o formato do texto do título</a:t>
            </a:r>
            <a:endParaRPr b="0" lang="pt-BR" sz="4400" spc="-1" strike="noStrike">
              <a:solidFill>
                <a:srgbClr val="000000"/>
              </a:solidFill>
              <a:uFill>
                <a:solidFill>
                  <a:srgbClr val="ffffff"/>
                </a:solidFill>
              </a:uFill>
              <a:latin typeface="Arial"/>
            </a:endParaRPr>
          </a:p>
        </p:txBody>
      </p:sp>
      <p:sp>
        <p:nvSpPr>
          <p:cNvPr id="50" name="PlaceHolder 6"/>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pt-BR" sz="3200" spc="-1" strike="noStrike">
                <a:solidFill>
                  <a:srgbClr val="000000"/>
                </a:solidFill>
                <a:uFill>
                  <a:solidFill>
                    <a:srgbClr val="ffffff"/>
                  </a:solidFill>
                </a:uFill>
                <a:latin typeface="Arial"/>
              </a:rPr>
              <a:t>Clique para editar o formato do texto da estrutura de tópicos</a:t>
            </a:r>
            <a:endParaRPr b="0" lang="pt-BR"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pt-BR" sz="2800" spc="-1" strike="noStrike">
                <a:solidFill>
                  <a:srgbClr val="000000"/>
                </a:solidFill>
                <a:uFill>
                  <a:solidFill>
                    <a:srgbClr val="ffffff"/>
                  </a:solidFill>
                </a:uFill>
                <a:latin typeface="Arial"/>
              </a:rPr>
              <a:t>2.º nível da estrutura de tópicos</a:t>
            </a:r>
            <a:endParaRPr b="0" lang="pt-BR"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pt-BR" sz="2400" spc="-1" strike="noStrike">
                <a:solidFill>
                  <a:srgbClr val="000000"/>
                </a:solidFill>
                <a:uFill>
                  <a:solidFill>
                    <a:srgbClr val="ffffff"/>
                  </a:solidFill>
                </a:uFill>
                <a:latin typeface="Arial"/>
              </a:rPr>
              <a:t>3.º nível da estrutura de tópicos</a:t>
            </a:r>
            <a:endParaRPr b="0" lang="pt-BR"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pt-BR" sz="2000" spc="-1" strike="noStrike">
                <a:solidFill>
                  <a:srgbClr val="000000"/>
                </a:solidFill>
                <a:uFill>
                  <a:solidFill>
                    <a:srgbClr val="ffffff"/>
                  </a:solidFill>
                </a:uFill>
                <a:latin typeface="Arial"/>
              </a:rPr>
              <a:t>4.º nível da estrutura de tópicos</a:t>
            </a:r>
            <a:endParaRPr b="0" lang="pt-BR"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5.º nível da estrutura de tópicos</a:t>
            </a:r>
            <a:endParaRPr b="0" lang="pt-BR"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6.º nível da estrutura de tópicos</a:t>
            </a:r>
            <a:endParaRPr b="0" lang="pt-BR"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pt-BR" sz="2000" spc="-1" strike="noStrike">
                <a:solidFill>
                  <a:srgbClr val="000000"/>
                </a:solidFill>
                <a:uFill>
                  <a:solidFill>
                    <a:srgbClr val="ffffff"/>
                  </a:solidFill>
                </a:uFill>
                <a:latin typeface="Arial"/>
              </a:rPr>
              <a:t>7.º nível da estrutura de tópicos</a:t>
            </a:r>
            <a:endParaRPr b="0" lang="pt-BR"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CustomShape 1"/>
          <p:cNvSpPr/>
          <p:nvPr/>
        </p:nvSpPr>
        <p:spPr>
          <a:xfrm>
            <a:off x="685800" y="928800"/>
            <a:ext cx="7770240" cy="1712520"/>
          </a:xfrm>
          <a:prstGeom prst="rect">
            <a:avLst/>
          </a:prstGeom>
          <a:noFill/>
          <a:ln>
            <a:noFill/>
          </a:ln>
        </p:spPr>
        <p:style>
          <a:lnRef idx="0"/>
          <a:fillRef idx="0"/>
          <a:effectRef idx="0"/>
          <a:fontRef idx="minor"/>
        </p:style>
        <p:txBody>
          <a:bodyPr lIns="90000" rIns="90000" tIns="45000" bIns="45000" anchor="b"/>
          <a:p>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r">
              <a:lnSpc>
                <a:spcPct val="100000"/>
              </a:lnSpc>
            </a:pPr>
            <a:endParaRPr b="0" lang="pt-BR" sz="1800" spc="-1" strike="noStrike">
              <a:solidFill>
                <a:srgbClr val="000000"/>
              </a:solidFill>
              <a:uFill>
                <a:solidFill>
                  <a:srgbClr val="ffffff"/>
                </a:solidFill>
              </a:uFill>
              <a:latin typeface="Arial"/>
            </a:endParaRPr>
          </a:p>
        </p:txBody>
      </p:sp>
      <p:sp>
        <p:nvSpPr>
          <p:cNvPr id="86" name="CustomShape 2"/>
          <p:cNvSpPr/>
          <p:nvPr/>
        </p:nvSpPr>
        <p:spPr>
          <a:xfrm>
            <a:off x="685800" y="3071880"/>
            <a:ext cx="7770240" cy="1737360"/>
          </a:xfrm>
          <a:prstGeom prst="rect">
            <a:avLst/>
          </a:prstGeom>
          <a:noFill/>
          <a:ln>
            <a:noFill/>
          </a:ln>
        </p:spPr>
        <p:style>
          <a:lnRef idx="0"/>
          <a:fillRef idx="0"/>
          <a:effectRef idx="0"/>
          <a:fontRef idx="minor"/>
        </p:style>
        <p:txBody>
          <a:bodyPr lIns="45720" rIns="45720" tIns="45000" bIns="45000"/>
          <a:p>
            <a:pPr algn="ctr">
              <a:lnSpc>
                <a:spcPct val="100000"/>
              </a:lnSpc>
            </a:pPr>
            <a:r>
              <a:rPr b="1" lang="pt-BR" sz="4000" spc="-1" strike="noStrike">
                <a:solidFill>
                  <a:srgbClr val="464646"/>
                </a:solidFill>
                <a:uFill>
                  <a:solidFill>
                    <a:srgbClr val="ffffff"/>
                  </a:solidFill>
                </a:uFill>
                <a:latin typeface="Lucida Sans Unicode"/>
                <a:ea typeface="DejaVu Sans"/>
              </a:rPr>
              <a:t>PROCEDIMENTOS PARA AQUISIÇÃO BIBLIOGRÁFICA</a:t>
            </a:r>
            <a:endParaRPr b="0" lang="pt-BR" sz="1800" spc="-1" strike="noStrike">
              <a:solidFill>
                <a:srgbClr val="000000"/>
              </a:solidFill>
              <a:uFill>
                <a:solidFill>
                  <a:srgbClr val="ffffff"/>
                </a:solidFill>
              </a:uFill>
              <a:latin typeface="Arial"/>
            </a:endParaRPr>
          </a:p>
          <a:p>
            <a:pPr algn="ctr">
              <a:lnSpc>
                <a:spcPct val="100000"/>
              </a:lnSpc>
            </a:pPr>
            <a:r>
              <a:rPr b="1" lang="pt-BR" sz="4000" spc="-1" strike="noStrike">
                <a:solidFill>
                  <a:srgbClr val="464646"/>
                </a:solidFill>
                <a:uFill>
                  <a:solidFill>
                    <a:srgbClr val="ffffff"/>
                  </a:solidFill>
                </a:uFill>
                <a:latin typeface="Lucida Sans Unicode"/>
                <a:ea typeface="DejaVu Sans"/>
              </a:rPr>
              <a:t>-UNIR-</a:t>
            </a:r>
            <a:endParaRPr b="0" lang="pt-BR" sz="1800" spc="-1" strike="noStrike">
              <a:solidFill>
                <a:srgbClr val="000000"/>
              </a:solidFill>
              <a:uFill>
                <a:solidFill>
                  <a:srgbClr val="ffffff"/>
                </a:solidFill>
              </a:uFill>
              <a:latin typeface="Arial"/>
            </a:endParaRPr>
          </a:p>
        </p:txBody>
      </p:sp>
      <p:pic>
        <p:nvPicPr>
          <p:cNvPr id="87" name="Picture 2" descr=""/>
          <p:cNvPicPr/>
          <p:nvPr/>
        </p:nvPicPr>
        <p:blipFill>
          <a:blip r:embed=""/>
          <a:stretch/>
        </p:blipFill>
        <p:spPr>
          <a:xfrm>
            <a:off x="714240" y="928800"/>
            <a:ext cx="1950480" cy="1578960"/>
          </a:xfrm>
          <a:prstGeom prst="rect">
            <a:avLst/>
          </a:prstGeom>
          <a:ln w="9360">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457200" y="1481400"/>
            <a:ext cx="8227440" cy="508896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SzPct val="68000"/>
              <a:buFont typeface="Wingdings 3" charset="2"/>
              <a:buChar char=""/>
            </a:pPr>
            <a:r>
              <a:rPr b="1" lang="pt-BR" sz="2000" spc="-1" strike="noStrike">
                <a:solidFill>
                  <a:srgbClr val="000000"/>
                </a:solidFill>
                <a:uFill>
                  <a:solidFill>
                    <a:srgbClr val="ffffff"/>
                  </a:solidFill>
                </a:uFill>
                <a:latin typeface="Arial"/>
                <a:ea typeface="DejaVu Sans"/>
              </a:rPr>
              <a:t>Procedimentos realizados pela Comissão de Recebimento</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Wingdings 3" charset="2"/>
              <a:buChar char=""/>
            </a:pPr>
            <a:r>
              <a:rPr b="0" lang="pt-BR" sz="1500" spc="-1" strike="noStrike">
                <a:solidFill>
                  <a:srgbClr val="000000"/>
                </a:solidFill>
                <a:uFill>
                  <a:solidFill>
                    <a:srgbClr val="ffffff"/>
                  </a:solidFill>
                </a:uFill>
                <a:latin typeface="Arial"/>
                <a:ea typeface="DejaVu Sans"/>
              </a:rPr>
              <a:t>A Comissão de Recebimento foi formada pela Ordem de Serviço com os respectivos servidores:</a:t>
            </a:r>
            <a:endParaRPr b="0" lang="pt-BR" sz="1800" spc="-1" strike="noStrike">
              <a:solidFill>
                <a:srgbClr val="000000"/>
              </a:solidFill>
              <a:uFill>
                <a:solidFill>
                  <a:srgbClr val="ffffff"/>
                </a:solidFill>
              </a:uFill>
              <a:latin typeface="Arial"/>
            </a:endParaRPr>
          </a:p>
          <a:p>
            <a:pPr>
              <a:lnSpc>
                <a:spcPct val="100000"/>
              </a:lnSpc>
            </a:pPr>
            <a:r>
              <a:rPr b="0" lang="pt-BR" sz="15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Os procedimentos adotados será apenas em Porto Velho, sendo: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Empresa entrega a(s) caixa(s) com o material solicitado, dividido por campi/curso;</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Confere o material de acordo com a Nota Fiscal;</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Comunica a empresa caso haja alguma irregularidade material (livro com defeito visível -rasgado, molhado - quantidade maior ou menor do que na Nota Fiscal), com cópia para o fiscal correspondente;</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Estando o material entregue de acordo com a Nota Fiscal, deverá escanear  a Nota Fiscal ou enviar a Nota Fiscal eletrônica, encaminhando  ao respectivo fiscal, juntamente com o Relatório da Comissão de Recebimento (anexo IX).</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Após a certificação da Nota Fiscal pelo fiscal, enviada via malote, a comissão encaminha para a Direção da Biblioteca Central para posterior encaminhamento a Coordenação de Patrimônio.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114"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115" name="Picture 2" descr=""/>
          <p:cNvPicPr/>
          <p:nvPr/>
        </p:nvPicPr>
        <p:blipFill>
          <a:blip r:embed=""/>
          <a:stretch/>
        </p:blipFill>
        <p:spPr>
          <a:xfrm>
            <a:off x="785880" y="285840"/>
            <a:ext cx="1283760" cy="1038960"/>
          </a:xfrm>
          <a:prstGeom prst="rect">
            <a:avLst/>
          </a:prstGeom>
          <a:ln w="9360">
            <a:noFill/>
          </a:ln>
        </p:spPr>
      </p:pic>
      <p:graphicFrame>
        <p:nvGraphicFramePr>
          <p:cNvPr id="116" name="Table 3"/>
          <p:cNvGraphicFramePr/>
          <p:nvPr/>
        </p:nvGraphicFramePr>
        <p:xfrm>
          <a:off x="3000240" y="2143080"/>
          <a:ext cx="2642760" cy="1104120"/>
        </p:xfrm>
        <a:graphic>
          <a:graphicData uri="http://schemas.openxmlformats.org/drawingml/2006/table">
            <a:tbl>
              <a:tblPr/>
              <a:tblGrid>
                <a:gridCol w="2643120"/>
              </a:tblGrid>
              <a:tr h="276120">
                <a:tc>
                  <a:txBody>
                    <a:bodyPr/>
                    <a:p>
                      <a:pPr>
                        <a:lnSpc>
                          <a:spcPct val="100000"/>
                        </a:lnSpc>
                      </a:pPr>
                      <a:r>
                        <a:rPr b="1" lang="pt-BR" sz="1200" spc="-1" strike="noStrike">
                          <a:solidFill>
                            <a:srgbClr val="ffffff"/>
                          </a:solidFill>
                          <a:uFill>
                            <a:solidFill>
                              <a:srgbClr val="ffffff"/>
                            </a:solidFill>
                          </a:uFill>
                          <a:latin typeface="Lucida Sans Unicode"/>
                        </a:rPr>
                        <a:t>Apenas em Porto Velho</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276120">
                <a:tc>
                  <a:txBody>
                    <a:bodyPr/>
                    <a:p>
                      <a:pPr>
                        <a:lnSpc>
                          <a:spcPct val="100000"/>
                        </a:lnSpc>
                      </a:pPr>
                      <a:r>
                        <a:rPr b="0" lang="pt-BR" sz="1200" spc="-1" strike="noStrike">
                          <a:solidFill>
                            <a:srgbClr val="000000"/>
                          </a:solidFill>
                          <a:uFill>
                            <a:solidFill>
                              <a:srgbClr val="ffffff"/>
                            </a:solidFill>
                          </a:uFill>
                          <a:latin typeface="Lucida Sans Unicode"/>
                        </a:rPr>
                        <a:t>Lindaura Faria Ribeiro</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276120">
                <a:tc>
                  <a:txBody>
                    <a:bodyPr/>
                    <a:p>
                      <a:pPr>
                        <a:lnSpc>
                          <a:spcPct val="100000"/>
                        </a:lnSpc>
                      </a:pPr>
                      <a:r>
                        <a:rPr b="0" lang="pt-BR" sz="1200" spc="-1" strike="noStrike">
                          <a:solidFill>
                            <a:srgbClr val="000000"/>
                          </a:solidFill>
                          <a:uFill>
                            <a:solidFill>
                              <a:srgbClr val="ffffff"/>
                            </a:solidFill>
                          </a:uFill>
                          <a:latin typeface="Lucida Sans Unicode"/>
                        </a:rPr>
                        <a:t>Marcos Freire</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276120">
                <a:tc>
                  <a:txBody>
                    <a:bodyPr/>
                    <a:p>
                      <a:pPr>
                        <a:lnSpc>
                          <a:spcPct val="100000"/>
                        </a:lnSpc>
                      </a:pPr>
                      <a:r>
                        <a:rPr b="0" lang="pt-BR" sz="1200" spc="-1" strike="noStrike">
                          <a:solidFill>
                            <a:srgbClr val="000000"/>
                          </a:solidFill>
                          <a:uFill>
                            <a:solidFill>
                              <a:srgbClr val="ffffff"/>
                            </a:solidFill>
                          </a:uFill>
                          <a:latin typeface="Lucida Sans Unicode"/>
                        </a:rPr>
                        <a:t>Carolina Cavalcante</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bl>
          </a:graphicData>
        </a:graphic>
      </p:graphicFrame>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SzPct val="68000"/>
              <a:buFont typeface="Wingdings 3" charset="2"/>
              <a:buChar char=""/>
            </a:pPr>
            <a:r>
              <a:rPr b="1" lang="pt-BR" sz="2000" spc="-1" strike="noStrike">
                <a:solidFill>
                  <a:srgbClr val="000000"/>
                </a:solidFill>
                <a:uFill>
                  <a:solidFill>
                    <a:srgbClr val="ffffff"/>
                  </a:solidFill>
                </a:uFill>
                <a:latin typeface="Arial"/>
                <a:ea typeface="DejaVu Sans"/>
              </a:rPr>
              <a:t>Procedimentos realizados pelos fiscais/gestores nos </a:t>
            </a:r>
            <a:r>
              <a:rPr b="1" i="1" lang="pt-BR" sz="2000" spc="-1" strike="noStrike">
                <a:solidFill>
                  <a:srgbClr val="000000"/>
                </a:solidFill>
                <a:uFill>
                  <a:solidFill>
                    <a:srgbClr val="ffffff"/>
                  </a:solidFill>
                </a:uFill>
                <a:latin typeface="Arial"/>
                <a:ea typeface="DejaVu Sans"/>
              </a:rPr>
              <a:t>campi </a:t>
            </a:r>
            <a:r>
              <a:rPr b="1" lang="pt-BR" sz="2000" spc="-1" strike="noStrike">
                <a:solidFill>
                  <a:srgbClr val="000000"/>
                </a:solidFill>
                <a:uFill>
                  <a:solidFill>
                    <a:srgbClr val="ffffff"/>
                  </a:solidFill>
                </a:uFill>
                <a:latin typeface="Arial"/>
                <a:ea typeface="DejaVu Sans"/>
              </a:rPr>
              <a:t>após o recebimento do material pela Comissão de Recebimento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Assim que a Comissão de Recebimento comunicar ao fiscal sobre o material entregue em Porto Velho, o fiscal deverá conferir a lista que ele autorizou, se está de acordo com o solicitado. Caso sim, deverá certificar a Nota Fiscal, preencher o Relatório de Fiscal (anexo VIII) e encaminhar via malote para Porto Velho. Caso não, deverá comunicar a empresa, no mesmo e-mail de contatos das contratadas, tais irregularidades encontradas.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OBS: Os encaminhamentos para pagamento deverá respeitar o data de entrega de processo na Coordenação de Patrimônio. Ou seja, só serão enviados dentro do respectivo mês, para COPAT, a Nota Fiscal que chegar em Porto Velho até o dia 15 de cada mês.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118"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119" name="" descr=""/>
          <p:cNvPicPr/>
          <p:nvPr/>
        </p:nvPicPr>
        <p:blipFill>
          <a:blip r:embed=""/>
          <a:stretch/>
        </p:blipFill>
        <p:spPr>
          <a:xfrm>
            <a:off x="785880" y="285840"/>
            <a:ext cx="1283760" cy="1038960"/>
          </a:xfrm>
          <a:prstGeom prst="rect">
            <a:avLst/>
          </a:prstGeom>
          <a:ln w="9360">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SzPct val="68000"/>
              <a:buFont typeface="Wingdings 3" charset="2"/>
              <a:buChar char=""/>
            </a:pPr>
            <a:r>
              <a:rPr b="1" lang="pt-BR" sz="2000" spc="-1" strike="noStrike">
                <a:solidFill>
                  <a:srgbClr val="000000"/>
                </a:solidFill>
                <a:uFill>
                  <a:solidFill>
                    <a:srgbClr val="ffffff"/>
                  </a:solidFill>
                </a:uFill>
                <a:latin typeface="Arial"/>
                <a:ea typeface="DejaVu Sans"/>
              </a:rPr>
              <a:t>Procedimentos realizados pela Coordenação de Processamento Técnico – bibliotecas da UNIR</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Todo o procedimento de Processamento Técnico só poderá ser realizado após a emissão e assinatura do Termo de Responsabilidade pelo responsável; sendo atividade </a:t>
            </a:r>
            <a:r>
              <a:rPr b="1" lang="pt-BR" sz="1500" spc="-1" strike="noStrike">
                <a:solidFill>
                  <a:srgbClr val="000000"/>
                </a:solidFill>
                <a:uFill>
                  <a:solidFill>
                    <a:srgbClr val="ffffff"/>
                  </a:solidFill>
                </a:uFill>
                <a:latin typeface="Arial"/>
                <a:ea typeface="DejaVu Sans"/>
              </a:rPr>
              <a:t>inerente</a:t>
            </a:r>
            <a:r>
              <a:rPr b="0" lang="pt-BR" sz="1500" spc="-1" strike="noStrike">
                <a:solidFill>
                  <a:srgbClr val="000000"/>
                </a:solidFill>
                <a:uFill>
                  <a:solidFill>
                    <a:srgbClr val="ffffff"/>
                  </a:solidFill>
                </a:uFill>
                <a:latin typeface="Arial"/>
                <a:ea typeface="DejaVu Sans"/>
              </a:rPr>
              <a:t> da biblioteca setorial do campus.</a:t>
            </a: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Cabe a Biblioteca Setorial normatizar prazos para disponibilizar no acervo o material adquirido;</a:t>
            </a: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A  Coordenação de Processamento Técnico da Biblioteca Central “Prof. Roberto Duarte Pires” é responsável pelo processamento dos materiais adquiridos para os cursos de Porto Velho, disponibilizando orientações aos demais </a:t>
            </a:r>
            <a:r>
              <a:rPr b="0" i="1" lang="pt-BR" sz="1500" spc="-1" strike="noStrike">
                <a:solidFill>
                  <a:srgbClr val="000000"/>
                </a:solidFill>
                <a:uFill>
                  <a:solidFill>
                    <a:srgbClr val="ffffff"/>
                  </a:solidFill>
                </a:uFill>
                <a:latin typeface="Arial"/>
                <a:ea typeface="DejaVu Sans"/>
              </a:rPr>
              <a:t>campi. </a:t>
            </a:r>
            <a:r>
              <a:rPr b="0" lang="pt-BR" sz="1500" spc="-1" strike="noStrike">
                <a:solidFill>
                  <a:srgbClr val="000000"/>
                </a:solidFill>
                <a:uFill>
                  <a:solidFill>
                    <a:srgbClr val="ffffff"/>
                  </a:solidFill>
                </a:uFill>
                <a:latin typeface="Arial"/>
                <a:ea typeface="DejaVu Sans"/>
              </a:rPr>
              <a:t> Informações sobre o Cadastro de obras no SINGU – módulo biblioteca é responsabilidade da Diretoria de Tecnologia da Informação – DTI (2182-2178 // 2176 – dti@unir.br)</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121"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122" name="" descr=""/>
          <p:cNvPicPr/>
          <p:nvPr/>
        </p:nvPicPr>
        <p:blipFill>
          <a:blip r:embed=""/>
          <a:stretch/>
        </p:blipFill>
        <p:spPr>
          <a:xfrm>
            <a:off x="785880" y="285840"/>
            <a:ext cx="1283760" cy="1038960"/>
          </a:xfrm>
          <a:prstGeom prst="rect">
            <a:avLst/>
          </a:prstGeom>
          <a:ln w="9360">
            <a:noFill/>
          </a:ln>
        </p:spPr>
      </p:pic>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SzPct val="68000"/>
              <a:buFont typeface="Wingdings 3" charset="2"/>
              <a:buChar char=""/>
            </a:pPr>
            <a:r>
              <a:rPr b="1" lang="pt-BR" sz="2000" spc="-1" strike="noStrike">
                <a:solidFill>
                  <a:srgbClr val="000000"/>
                </a:solidFill>
                <a:uFill>
                  <a:solidFill>
                    <a:srgbClr val="ffffff"/>
                  </a:solidFill>
                </a:uFill>
                <a:latin typeface="Arial"/>
                <a:ea typeface="DejaVu Sans"/>
              </a:rPr>
              <a:t>Considerações importantes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O material que não for adquirido em 2015 poderá ser adquirido em 2016 e nos anos seguintes, respeitando orçamento do ano;</a:t>
            </a: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Caso o PPC do curso esteja passando por </a:t>
            </a:r>
            <a:r>
              <a:rPr b="1" lang="pt-BR" sz="1500" spc="-1" strike="noStrike">
                <a:solidFill>
                  <a:srgbClr val="000000"/>
                </a:solidFill>
                <a:uFill>
                  <a:solidFill>
                    <a:srgbClr val="ffffff"/>
                  </a:solidFill>
                </a:uFill>
                <a:latin typeface="Arial"/>
                <a:ea typeface="DejaVu Sans"/>
              </a:rPr>
              <a:t>reestruturação</a:t>
            </a:r>
            <a:r>
              <a:rPr b="0" lang="pt-BR" sz="1500" spc="-1" strike="noStrike">
                <a:solidFill>
                  <a:srgbClr val="000000"/>
                </a:solidFill>
                <a:uFill>
                  <a:solidFill>
                    <a:srgbClr val="ffffff"/>
                  </a:solidFill>
                </a:uFill>
                <a:latin typeface="Arial"/>
                <a:ea typeface="DejaVu Sans"/>
              </a:rPr>
              <a:t>, sugerimos que o responsável pela elaboração da bibliografia vá a biblioteca verificar o material disponível (edição, quantitativo) no acervo e solicitar aquisição apenas da bibliografia que irá permanecer no projeto;</a:t>
            </a: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No momento em que o fiscal informar os valores da cotação ao departamento, o responsável pela solicitação poderá pedir apenas os títulos que ficarão no nova bibliografia, no quantitativo de acordo com a quantidade de vagas disponibilizada pelos cursos. Favor atentar-se as normas do INEP para elaboração de Bibliografia Básica e Complementar.</a:t>
            </a: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Para que não haja improbidade administrativa, destacamos que só serão autorizados as solicitações do material disponível no PPC, sendo este avaliado nas visitas </a:t>
            </a:r>
            <a:r>
              <a:rPr b="0" i="1" lang="pt-BR" sz="1500" spc="-1" strike="noStrike">
                <a:solidFill>
                  <a:srgbClr val="000000"/>
                </a:solidFill>
                <a:uFill>
                  <a:solidFill>
                    <a:srgbClr val="ffffff"/>
                  </a:solidFill>
                </a:uFill>
                <a:latin typeface="Arial"/>
                <a:ea typeface="DejaVu Sans"/>
              </a:rPr>
              <a:t>in loco </a:t>
            </a:r>
            <a:r>
              <a:rPr b="0" lang="pt-BR" sz="1500" spc="-1" strike="noStrike">
                <a:solidFill>
                  <a:srgbClr val="000000"/>
                </a:solidFill>
                <a:uFill>
                  <a:solidFill>
                    <a:srgbClr val="ffffff"/>
                  </a:solidFill>
                </a:uFill>
                <a:latin typeface="Arial"/>
                <a:ea typeface="DejaVu Sans"/>
              </a:rPr>
              <a:t>do MEC e imprescindível para o acadêmico. </a:t>
            </a: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O material só poderá ser retirado na Biblioteca Central mediante a apresentação do Termo de Responsabilidade assinado. O material poderá ser retirado pelo próprio responsável ou por terceiros, desde que este entregue o respectivo Termo.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124"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125" name="" descr=""/>
          <p:cNvPicPr/>
          <p:nvPr/>
        </p:nvPicPr>
        <p:blipFill>
          <a:blip r:embed=""/>
          <a:stretch/>
        </p:blipFill>
        <p:spPr>
          <a:xfrm>
            <a:off x="785880" y="285840"/>
            <a:ext cx="1283760" cy="1038960"/>
          </a:xfrm>
          <a:prstGeom prst="rect">
            <a:avLst/>
          </a:prstGeom>
          <a:ln w="9360">
            <a:noFill/>
          </a:ln>
        </p:spPr>
      </p:pic>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a:lnSpc>
                <a:spcPct val="100000"/>
              </a:lnSpc>
            </a:pPr>
            <a:r>
              <a:rPr b="1" lang="pt-BR" sz="2400" spc="-1" strike="noStrike">
                <a:solidFill>
                  <a:srgbClr val="000000"/>
                </a:solidFill>
                <a:uFill>
                  <a:solidFill>
                    <a:srgbClr val="ffffff"/>
                  </a:solidFill>
                </a:uFill>
                <a:latin typeface="Arial"/>
                <a:ea typeface="DejaVu Sans"/>
              </a:rPr>
              <a:t>Apresentação</a:t>
            </a:r>
            <a:endParaRPr b="0" lang="pt-BR" sz="1800" spc="-1" strike="noStrike">
              <a:solidFill>
                <a:srgbClr val="000000"/>
              </a:solidFill>
              <a:uFill>
                <a:solidFill>
                  <a:srgbClr val="ffffff"/>
                </a:solidFill>
              </a:uFill>
              <a:latin typeface="Arial"/>
            </a:endParaRPr>
          </a:p>
          <a:p>
            <a:pPr algn="just">
              <a:lnSpc>
                <a:spcPct val="100000"/>
              </a:lnSpc>
            </a:pPr>
            <a:r>
              <a:rPr b="1" lang="pt-BR" sz="2400" spc="-1" strike="noStrike">
                <a:solidFill>
                  <a:srgbClr val="000000"/>
                </a:solidFill>
                <a:uFill>
                  <a:solidFill>
                    <a:srgbClr val="ffffff"/>
                  </a:solidFill>
                </a:uFill>
                <a:latin typeface="Arial"/>
                <a:ea typeface="DejaVu Sans"/>
              </a:rPr>
              <a:t>	</a:t>
            </a:r>
            <a:r>
              <a:rPr b="0" lang="pt-BR" sz="1600" spc="-1" strike="noStrike">
                <a:solidFill>
                  <a:srgbClr val="000000"/>
                </a:solidFill>
                <a:uFill>
                  <a:solidFill>
                    <a:srgbClr val="ffffff"/>
                  </a:solidFill>
                </a:uFill>
                <a:latin typeface="Arial"/>
                <a:ea typeface="DejaVu Sans"/>
              </a:rPr>
              <a:t>Este manual tem como objetivo nortear as atividades da UNIR no quesito Aquisição Bibliográfica (livro impresso) a partir do ano de 2015. Para isso, apresentaremos alguns termos utilizados neste manual:</a:t>
            </a: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a:p>
            <a:pPr algn="just">
              <a:lnSpc>
                <a:spcPct val="100000"/>
              </a:lnSpc>
            </a:pPr>
            <a:r>
              <a:rPr b="1" lang="pt-BR" sz="1600" spc="-1" strike="noStrike">
                <a:solidFill>
                  <a:srgbClr val="000000"/>
                </a:solidFill>
                <a:uFill>
                  <a:solidFill>
                    <a:srgbClr val="ffffff"/>
                  </a:solidFill>
                </a:uFill>
                <a:latin typeface="Arial"/>
                <a:ea typeface="DejaVu Sans"/>
              </a:rPr>
              <a:t>Livro: </a:t>
            </a:r>
            <a:r>
              <a:rPr b="0" lang="pt-BR" sz="1600" spc="-1" strike="noStrike">
                <a:solidFill>
                  <a:srgbClr val="000000"/>
                </a:solidFill>
                <a:uFill>
                  <a:solidFill>
                    <a:srgbClr val="ffffff"/>
                  </a:solidFill>
                </a:uFill>
                <a:latin typeface="Arial"/>
                <a:ea typeface="DejaVu Sans"/>
              </a:rPr>
              <a:t>no Governo Federal é considerado </a:t>
            </a:r>
            <a:r>
              <a:rPr b="1" lang="pt-BR" sz="1600" spc="-1" strike="noStrike">
                <a:solidFill>
                  <a:srgbClr val="000000"/>
                </a:solidFill>
                <a:uFill>
                  <a:solidFill>
                    <a:srgbClr val="ffffff"/>
                  </a:solidFill>
                </a:uFill>
                <a:latin typeface="Arial"/>
                <a:ea typeface="DejaVu Sans"/>
              </a:rPr>
              <a:t>Material Permanente</a:t>
            </a:r>
            <a:r>
              <a:rPr b="0" lang="pt-BR" sz="1600" spc="-1" strike="noStrike">
                <a:solidFill>
                  <a:srgbClr val="000000"/>
                </a:solidFill>
                <a:uFill>
                  <a:solidFill>
                    <a:srgbClr val="ffffff"/>
                  </a:solidFill>
                </a:uFill>
                <a:latin typeface="Arial"/>
                <a:ea typeface="DejaVu Sans"/>
              </a:rPr>
              <a:t>, ou seja, deve ser incorporado ao patrimônio da instituição, sob responsabilidade de um servidor com vinculo institucional. Assim que entregue na instituição é gerado o registro em um Termo de Responsabilidade. Caso este seja transferido para outro servidor, deverá ser preenchido o Termo de Transferência. Os dois estão disponíveis na Coordenação de Patrimônio.</a:t>
            </a: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a:p>
            <a:pPr algn="just">
              <a:lnSpc>
                <a:spcPct val="100000"/>
              </a:lnSpc>
            </a:pPr>
            <a:r>
              <a:rPr b="1" lang="pt-BR" sz="1600" spc="-1" strike="noStrike">
                <a:solidFill>
                  <a:srgbClr val="000000"/>
                </a:solidFill>
                <a:uFill>
                  <a:solidFill>
                    <a:srgbClr val="ffffff"/>
                  </a:solidFill>
                </a:uFill>
                <a:latin typeface="Arial"/>
                <a:ea typeface="DejaVu Sans"/>
              </a:rPr>
              <a:t>Fiscal ou Gestor de Contrato: </a:t>
            </a:r>
            <a:r>
              <a:rPr b="0" lang="pt-BR" sz="1600" spc="-1" strike="noStrike">
                <a:solidFill>
                  <a:srgbClr val="000000"/>
                </a:solidFill>
                <a:uFill>
                  <a:solidFill>
                    <a:srgbClr val="ffffff"/>
                  </a:solidFill>
                </a:uFill>
                <a:latin typeface="Arial"/>
                <a:ea typeface="DejaVu Sans"/>
              </a:rPr>
              <a:t>é o representante da Administração, especialmente designado, na forma dos Art. 67 e 73 da Lei nº 8.666/93 e do art. 6º do Decreto nº 2.271/97, para exercer o acompanhamento e a fiscalização da execução contratual, devendo informar a Administração sobre eventuais vícios, irregularidades ou baixa qualidade dos serviços prestados pela contratada, propor as soluções e as sanções que entender cabíveis para regularização das faltas e defeitos observados, conforme o disposto na Instrução Normativa SLTI/MP 02/2008.</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89"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90" name="Picture 2" descr=""/>
          <p:cNvPicPr/>
          <p:nvPr/>
        </p:nvPicPr>
        <p:blipFill>
          <a:blip r:embed=""/>
          <a:stretch/>
        </p:blipFill>
        <p:spPr>
          <a:xfrm>
            <a:off x="785880" y="285840"/>
            <a:ext cx="1283760" cy="1038960"/>
          </a:xfrm>
          <a:prstGeom prst="rect">
            <a:avLst/>
          </a:prstGeom>
          <a:ln w="9360">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CustomShape 1"/>
          <p:cNvSpPr/>
          <p:nvPr/>
        </p:nvSpPr>
        <p:spPr>
          <a:xfrm>
            <a:off x="216000" y="1954800"/>
            <a:ext cx="8227440" cy="452376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1500" spc="-1" strike="noStrike">
                <a:solidFill>
                  <a:srgbClr val="000000"/>
                </a:solidFill>
                <a:uFill>
                  <a:solidFill>
                    <a:srgbClr val="ffffff"/>
                  </a:solidFill>
                </a:uFill>
                <a:latin typeface="Arial"/>
                <a:ea typeface="DejaVu Sans"/>
              </a:rPr>
              <a:t>Comissão de recebimento: </a:t>
            </a:r>
            <a:r>
              <a:rPr b="0" lang="pt-BR" sz="1500" spc="-1" strike="noStrike">
                <a:solidFill>
                  <a:srgbClr val="000000"/>
                </a:solidFill>
                <a:uFill>
                  <a:solidFill>
                    <a:srgbClr val="ffffff"/>
                  </a:solidFill>
                </a:uFill>
                <a:latin typeface="Arial"/>
                <a:ea typeface="DejaVu Sans"/>
              </a:rPr>
              <a:t>é uma equipe especializada designada pela Administração Superior, através de Ordem de Serviço, com a função de receber e examinar possíveis discordâncias entre o material entregue na Nota Fiscal. Caso haja irregularidades, como defeitos, quantitativo ou outros, a comissão deverá notificar o Fiscal/gestor que comunicará a empresa contratada.</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500" spc="-1" strike="noStrike">
                <a:solidFill>
                  <a:srgbClr val="000000"/>
                </a:solidFill>
                <a:uFill>
                  <a:solidFill>
                    <a:srgbClr val="ffffff"/>
                  </a:solidFill>
                </a:uFill>
                <a:latin typeface="Arial"/>
                <a:ea typeface="DejaVu Sans"/>
              </a:rPr>
              <a:t>Coordenação de Patrimônio: </a:t>
            </a:r>
            <a:r>
              <a:rPr b="0" lang="pt-BR" sz="1500" spc="-1" strike="noStrike">
                <a:solidFill>
                  <a:srgbClr val="000000"/>
                </a:solidFill>
                <a:uFill>
                  <a:solidFill>
                    <a:srgbClr val="ffffff"/>
                  </a:solidFill>
                </a:uFill>
                <a:latin typeface="Arial"/>
                <a:ea typeface="DejaVu Sans"/>
              </a:rPr>
              <a:t>é a  Coordenação responsável pela elaboração do Termo de Responsabilidade aos servidores que ficarão sob a guarda do material. Todo o procedimento é realizado no SIP/UNIR.</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500" spc="-1" strike="noStrike">
                <a:solidFill>
                  <a:srgbClr val="000000"/>
                </a:solidFill>
                <a:uFill>
                  <a:solidFill>
                    <a:srgbClr val="ffffff"/>
                  </a:solidFill>
                </a:uFill>
                <a:latin typeface="Arial"/>
                <a:ea typeface="DejaVu Sans"/>
              </a:rPr>
              <a:t>Licitação de material permanente: </a:t>
            </a:r>
            <a:r>
              <a:rPr b="0" lang="pt-BR" sz="1500" spc="-1" strike="noStrike">
                <a:solidFill>
                  <a:srgbClr val="000000"/>
                </a:solidFill>
                <a:uFill>
                  <a:solidFill>
                    <a:srgbClr val="ffffff"/>
                  </a:solidFill>
                </a:uFill>
                <a:latin typeface="Arial"/>
                <a:ea typeface="DejaVu Sans"/>
              </a:rPr>
              <a:t>sempre que o valor da compra  for maior que R$ 8.000,00, deve ser realizada a licitação. Para a Aquisição Bibliográfica 2015 foi realizada a modalidade Pregão Eletrônico, de acordo com a legislação vigente – Lei 8.666  . Todo o procedimento é realizado no Diretoria de Licitação de Contratos – DCCL/UNIR.</a:t>
            </a:r>
            <a:endParaRPr b="0" lang="pt-BR" sz="1800" spc="-1" strike="noStrike">
              <a:solidFill>
                <a:srgbClr val="000000"/>
              </a:solidFill>
              <a:uFill>
                <a:solidFill>
                  <a:srgbClr val="ffffff"/>
                </a:solidFill>
              </a:uFill>
              <a:latin typeface="Arial"/>
            </a:endParaRPr>
          </a:p>
        </p:txBody>
      </p:sp>
      <p:sp>
        <p:nvSpPr>
          <p:cNvPr id="92"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93" name="Picture 2" descr=""/>
          <p:cNvPicPr/>
          <p:nvPr/>
        </p:nvPicPr>
        <p:blipFill>
          <a:blip r:embed=""/>
          <a:stretch/>
        </p:blipFill>
        <p:spPr>
          <a:xfrm>
            <a:off x="785880" y="285840"/>
            <a:ext cx="1283760" cy="1038960"/>
          </a:xfrm>
          <a:prstGeom prst="rect">
            <a:avLst/>
          </a:prstGeom>
          <a:ln w="9360">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a:lnSpc>
                <a:spcPct val="100000"/>
              </a:lnSpc>
            </a:pPr>
            <a:r>
              <a:rPr b="1" lang="pt-BR" sz="2200" spc="-1" strike="noStrike">
                <a:solidFill>
                  <a:srgbClr val="000000"/>
                </a:solidFill>
                <a:uFill>
                  <a:solidFill>
                    <a:srgbClr val="ffffff"/>
                  </a:solidFill>
                </a:uFill>
                <a:latin typeface="Arial"/>
                <a:ea typeface="DejaVu Sans"/>
              </a:rPr>
              <a:t>Contratos 2015</a:t>
            </a: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Wingdings" charset="2"/>
              <a:buChar char=""/>
            </a:pPr>
            <a:r>
              <a:rPr b="0" lang="pt-BR" sz="1500" spc="-1" strike="noStrike">
                <a:solidFill>
                  <a:srgbClr val="000000"/>
                </a:solidFill>
                <a:uFill>
                  <a:solidFill>
                    <a:srgbClr val="ffffff"/>
                  </a:solidFill>
                </a:uFill>
                <a:latin typeface="Arial"/>
                <a:ea typeface="DejaVu Sans"/>
              </a:rPr>
              <a:t>Iniciou-se com o Pregão Eletrônico 25/2014 (anexo I), onde distribuiu-se o material a ser adquirido de acordo com a Tabela de Área do Conhecimento CNPQ (anexo II), sendo as empresas contratadas concordantes em fornecer o material bibliográfico para a UNIR com o maior desconto de capa, ofertado pelas editoras. Assim foi possível contratar empresas distribuidoras de livros, que já fornecem este material para outras Instituições Públicas.</a:t>
            </a:r>
            <a:endParaRPr b="0" lang="pt-BR" sz="1800" spc="-1" strike="noStrike">
              <a:solidFill>
                <a:srgbClr val="000000"/>
              </a:solidFill>
              <a:uFill>
                <a:solidFill>
                  <a:srgbClr val="ffffff"/>
                </a:solidFill>
              </a:uFill>
              <a:latin typeface="Arial"/>
            </a:endParaRPr>
          </a:p>
          <a:p>
            <a:pPr marL="216000" indent="-216000" algn="just">
              <a:lnSpc>
                <a:spcPct val="100000"/>
              </a:lnSpc>
              <a:buClr>
                <a:srgbClr val="000000"/>
              </a:buClr>
              <a:buSzPct val="68000"/>
              <a:buFont typeface="Wingdings" charset="2"/>
              <a:buChar char=""/>
            </a:pPr>
            <a:r>
              <a:rPr b="0" lang="pt-BR" sz="1500" spc="-1" strike="noStrike">
                <a:solidFill>
                  <a:srgbClr val="000000"/>
                </a:solidFill>
                <a:uFill>
                  <a:solidFill>
                    <a:srgbClr val="ffffff"/>
                  </a:solidFill>
                </a:uFill>
                <a:latin typeface="Arial"/>
                <a:ea typeface="DejaVu Sans"/>
              </a:rPr>
              <a:t>As empresas/contatos das fornecedoras são:</a:t>
            </a: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Contrato: </a:t>
            </a:r>
            <a:r>
              <a:rPr b="0" lang="pt-BR" sz="1500" spc="-1" strike="noStrike">
                <a:solidFill>
                  <a:srgbClr val="000000"/>
                </a:solidFill>
                <a:uFill>
                  <a:solidFill>
                    <a:srgbClr val="ffffff"/>
                  </a:solidFill>
                </a:uFill>
                <a:latin typeface="Arial"/>
                <a:ea typeface="DejaVu Sans"/>
              </a:rPr>
              <a:t>59/2014 (anexo III). </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Empresa:</a:t>
            </a:r>
            <a:r>
              <a:rPr b="0" lang="pt-BR" sz="1500" spc="-1" strike="noStrike">
                <a:solidFill>
                  <a:srgbClr val="000000"/>
                </a:solidFill>
                <a:uFill>
                  <a:solidFill>
                    <a:srgbClr val="ffffff"/>
                  </a:solidFill>
                </a:uFill>
                <a:latin typeface="Arial"/>
                <a:ea typeface="DejaVu Sans"/>
              </a:rPr>
              <a:t> Êxito distribuidora e comércio de livros.</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Contato para cotação:</a:t>
            </a:r>
            <a:r>
              <a:rPr b="0" lang="pt-BR" sz="1500" spc="-1" strike="noStrike">
                <a:solidFill>
                  <a:srgbClr val="000000"/>
                </a:solidFill>
                <a:uFill>
                  <a:solidFill>
                    <a:srgbClr val="ffffff"/>
                  </a:solidFill>
                </a:uFill>
                <a:latin typeface="Arial"/>
                <a:ea typeface="DejaVu Sans"/>
              </a:rPr>
              <a:t>  vendas@exitolivros.com.br (Sra. Carolina)</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Telefone: </a:t>
            </a:r>
            <a:r>
              <a:rPr b="0" lang="pt-BR" sz="1500" spc="-1" strike="noStrike">
                <a:solidFill>
                  <a:srgbClr val="000000"/>
                </a:solidFill>
                <a:uFill>
                  <a:solidFill>
                    <a:srgbClr val="ffffff"/>
                  </a:solidFill>
                </a:uFill>
                <a:latin typeface="Arial"/>
                <a:ea typeface="DejaVu Sans"/>
              </a:rPr>
              <a:t>(11) 3101-5816 // 3101-6701</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Áreas: </a:t>
            </a:r>
            <a:r>
              <a:rPr b="0" lang="pt-BR" sz="1500" spc="-1" strike="noStrike">
                <a:solidFill>
                  <a:srgbClr val="000000"/>
                </a:solidFill>
                <a:uFill>
                  <a:solidFill>
                    <a:srgbClr val="ffffff"/>
                  </a:solidFill>
                </a:uFill>
                <a:latin typeface="Arial"/>
                <a:ea typeface="DejaVu Sans"/>
              </a:rPr>
              <a:t>Ciências da Saúde;</a:t>
            </a:r>
            <a:endParaRPr b="0" lang="pt-BR" sz="1800" spc="-1" strike="noStrike">
              <a:solidFill>
                <a:srgbClr val="000000"/>
              </a:solidFill>
              <a:uFill>
                <a:solidFill>
                  <a:srgbClr val="ffffff"/>
                </a:solidFill>
              </a:uFill>
              <a:latin typeface="Arial"/>
            </a:endParaRPr>
          </a:p>
          <a:p>
            <a:pPr algn="just">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Ciências Agrárias;</a:t>
            </a:r>
            <a:endParaRPr b="0" lang="pt-BR" sz="1800" spc="-1" strike="noStrike">
              <a:solidFill>
                <a:srgbClr val="000000"/>
              </a:solidFill>
              <a:uFill>
                <a:solidFill>
                  <a:srgbClr val="ffffff"/>
                </a:solidFill>
              </a:uFill>
              <a:latin typeface="Arial"/>
            </a:endParaRPr>
          </a:p>
          <a:p>
            <a:pPr algn="just">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Lingüística, letras e artes.</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Obs:</a:t>
            </a:r>
            <a:r>
              <a:rPr b="0" lang="pt-BR" sz="1500" spc="-1" strike="noStrike">
                <a:solidFill>
                  <a:srgbClr val="000000"/>
                </a:solidFill>
                <a:uFill>
                  <a:solidFill>
                    <a:srgbClr val="ffffff"/>
                  </a:solidFill>
                </a:uFill>
                <a:latin typeface="Arial"/>
                <a:ea typeface="DejaVu Sans"/>
              </a:rPr>
              <a:t> (cursos divididos no anexo V)</a:t>
            </a: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p:txBody>
      </p:sp>
      <p:sp>
        <p:nvSpPr>
          <p:cNvPr id="95"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96" name="Picture 2" descr=""/>
          <p:cNvPicPr/>
          <p:nvPr/>
        </p:nvPicPr>
        <p:blipFill>
          <a:blip r:embed=""/>
          <a:stretch/>
        </p:blipFill>
        <p:spPr>
          <a:xfrm>
            <a:off x="785880" y="285840"/>
            <a:ext cx="1283760" cy="1038960"/>
          </a:xfrm>
          <a:prstGeom prst="rect">
            <a:avLst/>
          </a:prstGeom>
          <a:ln w="9360">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1500" spc="-1" strike="noStrike">
                <a:solidFill>
                  <a:srgbClr val="000000"/>
                </a:solidFill>
                <a:uFill>
                  <a:solidFill>
                    <a:srgbClr val="ffffff"/>
                  </a:solidFill>
                </a:uFill>
                <a:latin typeface="Arial"/>
                <a:ea typeface="DejaVu Sans"/>
              </a:rPr>
              <a:t>Contrato: </a:t>
            </a:r>
            <a:r>
              <a:rPr b="0" lang="pt-BR" sz="1500" spc="-1" strike="noStrike">
                <a:solidFill>
                  <a:srgbClr val="000000"/>
                </a:solidFill>
                <a:uFill>
                  <a:solidFill>
                    <a:srgbClr val="ffffff"/>
                  </a:solidFill>
                </a:uFill>
                <a:latin typeface="Arial"/>
                <a:ea typeface="DejaVu Sans"/>
              </a:rPr>
              <a:t>60/2014 (anexo IV). </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Empresa:</a:t>
            </a:r>
            <a:r>
              <a:rPr b="0" lang="pt-BR" sz="1500" spc="-1" strike="noStrike">
                <a:solidFill>
                  <a:srgbClr val="000000"/>
                </a:solidFill>
                <a:uFill>
                  <a:solidFill>
                    <a:srgbClr val="ffffff"/>
                  </a:solidFill>
                </a:uFill>
                <a:latin typeface="Arial"/>
                <a:ea typeface="DejaVu Sans"/>
              </a:rPr>
              <a:t> Bastos comércio de livros Ltda.</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Contato para cotação:</a:t>
            </a:r>
            <a:r>
              <a:rPr b="0" lang="pt-BR" sz="1500" spc="-1" strike="noStrike">
                <a:solidFill>
                  <a:srgbClr val="000000"/>
                </a:solidFill>
                <a:uFill>
                  <a:solidFill>
                    <a:srgbClr val="ffffff"/>
                  </a:solidFill>
                </a:uFill>
                <a:latin typeface="Arial"/>
                <a:ea typeface="DejaVu Sans"/>
              </a:rPr>
              <a:t>  compras@livrariapaideia.com.br (Sr. Roberto)</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Telefone: </a:t>
            </a:r>
            <a:r>
              <a:rPr b="0" lang="pt-BR" sz="1500" spc="-1" strike="noStrike">
                <a:solidFill>
                  <a:srgbClr val="000000"/>
                </a:solidFill>
                <a:uFill>
                  <a:solidFill>
                    <a:srgbClr val="ffffff"/>
                  </a:solidFill>
                </a:uFill>
                <a:latin typeface="Arial"/>
                <a:ea typeface="DejaVu Sans"/>
              </a:rPr>
              <a:t>(43) 3032 2400 // 3032 2401</a:t>
            </a: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Áreas: </a:t>
            </a:r>
            <a:r>
              <a:rPr b="0" lang="pt-BR" sz="1500" spc="-1" strike="noStrike">
                <a:solidFill>
                  <a:srgbClr val="000000"/>
                </a:solidFill>
                <a:uFill>
                  <a:solidFill>
                    <a:srgbClr val="ffffff"/>
                  </a:solidFill>
                </a:uFill>
                <a:latin typeface="Arial"/>
                <a:ea typeface="DejaVu Sans"/>
              </a:rPr>
              <a:t>Ciências humanas;</a:t>
            </a:r>
            <a:endParaRPr b="0" lang="pt-BR" sz="1800" spc="-1" strike="noStrike">
              <a:solidFill>
                <a:srgbClr val="000000"/>
              </a:solidFill>
              <a:uFill>
                <a:solidFill>
                  <a:srgbClr val="ffffff"/>
                </a:solidFill>
              </a:uFill>
              <a:latin typeface="Arial"/>
            </a:endParaRPr>
          </a:p>
          <a:p>
            <a:pPr algn="just">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Ciências sociais aplicadas;</a:t>
            </a:r>
            <a:endParaRPr b="0" lang="pt-BR" sz="1800" spc="-1" strike="noStrike">
              <a:solidFill>
                <a:srgbClr val="000000"/>
              </a:solidFill>
              <a:uFill>
                <a:solidFill>
                  <a:srgbClr val="ffffff"/>
                </a:solidFill>
              </a:uFill>
              <a:latin typeface="Arial"/>
            </a:endParaRPr>
          </a:p>
          <a:p>
            <a:pPr algn="just">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Ciências  exatas e da terra;</a:t>
            </a:r>
            <a:endParaRPr b="0" lang="pt-BR" sz="1800" spc="-1" strike="noStrike">
              <a:solidFill>
                <a:srgbClr val="000000"/>
              </a:solidFill>
              <a:uFill>
                <a:solidFill>
                  <a:srgbClr val="ffffff"/>
                </a:solidFill>
              </a:uFill>
              <a:latin typeface="Arial"/>
            </a:endParaRPr>
          </a:p>
          <a:p>
            <a:pPr algn="just">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Ciências Biológicas;</a:t>
            </a:r>
            <a:endParaRPr b="0" lang="pt-BR" sz="1800" spc="-1" strike="noStrike">
              <a:solidFill>
                <a:srgbClr val="000000"/>
              </a:solidFill>
              <a:uFill>
                <a:solidFill>
                  <a:srgbClr val="ffffff"/>
                </a:solidFill>
              </a:uFill>
              <a:latin typeface="Arial"/>
            </a:endParaRPr>
          </a:p>
          <a:p>
            <a:pPr algn="just">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Engenharias;</a:t>
            </a:r>
            <a:endParaRPr b="0" lang="pt-BR" sz="1800" spc="-1" strike="noStrike">
              <a:solidFill>
                <a:srgbClr val="000000"/>
              </a:solidFill>
              <a:uFill>
                <a:solidFill>
                  <a:srgbClr val="ffffff"/>
                </a:solidFill>
              </a:uFill>
              <a:latin typeface="Arial"/>
            </a:endParaRPr>
          </a:p>
          <a:p>
            <a:pPr algn="just">
              <a:lnSpc>
                <a:spcPct val="100000"/>
              </a:lnSpc>
            </a:pPr>
            <a:r>
              <a:rPr b="0" lang="pt-BR" sz="1500" spc="-1" strike="noStrike">
                <a:solidFill>
                  <a:srgbClr val="000000"/>
                </a:solidFill>
                <a:uFill>
                  <a:solidFill>
                    <a:srgbClr val="ffffff"/>
                  </a:solidFill>
                </a:uFill>
                <a:latin typeface="Arial"/>
                <a:ea typeface="DejaVu Sans"/>
              </a:rPr>
              <a:t> </a:t>
            </a:r>
            <a:r>
              <a:rPr b="1" lang="pt-BR" sz="1500" spc="-1" strike="noStrike">
                <a:solidFill>
                  <a:srgbClr val="000000"/>
                </a:solidFill>
                <a:uFill>
                  <a:solidFill>
                    <a:srgbClr val="ffffff"/>
                  </a:solidFill>
                </a:uFill>
                <a:latin typeface="Arial"/>
                <a:ea typeface="DejaVu Sans"/>
              </a:rPr>
              <a:t>Obs:</a:t>
            </a:r>
            <a:r>
              <a:rPr b="0" lang="pt-BR" sz="1500" spc="-1" strike="noStrike">
                <a:solidFill>
                  <a:srgbClr val="000000"/>
                </a:solidFill>
                <a:uFill>
                  <a:solidFill>
                    <a:srgbClr val="ffffff"/>
                  </a:solidFill>
                </a:uFill>
                <a:latin typeface="Arial"/>
                <a:ea typeface="DejaVu Sans"/>
              </a:rPr>
              <a:t> (cursos divididos no anexo V)</a:t>
            </a:r>
            <a:endParaRPr b="0" lang="pt-BR" sz="1800" spc="-1" strike="noStrike">
              <a:solidFill>
                <a:srgbClr val="000000"/>
              </a:solidFill>
              <a:uFill>
                <a:solidFill>
                  <a:srgbClr val="ffffff"/>
                </a:solidFill>
              </a:uFill>
              <a:latin typeface="Arial"/>
            </a:endParaRPr>
          </a:p>
          <a:p>
            <a:pPr algn="just">
              <a:lnSpc>
                <a:spcPct val="100000"/>
              </a:lnSpc>
            </a:pP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Wingdings 3" charset="2"/>
              <a:buChar char=""/>
            </a:pPr>
            <a:r>
              <a:rPr b="1" lang="pt-BR" sz="2200" spc="-1" strike="noStrike">
                <a:solidFill>
                  <a:srgbClr val="000000"/>
                </a:solidFill>
                <a:uFill>
                  <a:solidFill>
                    <a:srgbClr val="ffffff"/>
                  </a:solidFill>
                </a:uFill>
                <a:latin typeface="Arial"/>
                <a:ea typeface="DejaVu Sans"/>
              </a:rPr>
              <a:t>Importante !!</a:t>
            </a:r>
            <a:endParaRPr b="0" lang="pt-BR" sz="1800" spc="-1" strike="noStrike">
              <a:solidFill>
                <a:srgbClr val="000000"/>
              </a:solidFill>
              <a:uFill>
                <a:solidFill>
                  <a:srgbClr val="ffffff"/>
                </a:solidFill>
              </a:uFill>
              <a:latin typeface="Arial"/>
            </a:endParaRPr>
          </a:p>
          <a:p>
            <a:pPr algn="just">
              <a:lnSpc>
                <a:spcPct val="100000"/>
              </a:lnSpc>
            </a:pPr>
            <a:r>
              <a:rPr b="0" lang="pt-BR" sz="2200" spc="-1" strike="noStrike">
                <a:solidFill>
                  <a:srgbClr val="000000"/>
                </a:solidFill>
                <a:uFill>
                  <a:solidFill>
                    <a:srgbClr val="ffffff"/>
                  </a:solidFill>
                </a:uFill>
                <a:latin typeface="Arial"/>
                <a:ea typeface="DejaVu Sans"/>
              </a:rPr>
              <a:t> </a:t>
            </a:r>
            <a:r>
              <a:rPr b="0" lang="pt-BR" sz="1400" spc="-1" strike="noStrike">
                <a:solidFill>
                  <a:srgbClr val="000000"/>
                </a:solidFill>
                <a:uFill>
                  <a:solidFill>
                    <a:srgbClr val="ffffff"/>
                  </a:solidFill>
                </a:uFill>
                <a:latin typeface="Arial"/>
                <a:ea typeface="DejaVu Sans"/>
              </a:rPr>
              <a:t>A Biblioteca Central  “Prof. Roberto Duarte Pires” é responsável pela Gestão dos Contratos (após os trâmites realizados pelos fiscais), recebimento do material solicitado pelos fiscais e Gestão das Notas de Empenho (apenas autorização para pagamento). Caso haja algum projeto com orçamento específico, este deverá solicitar informações ao gestor do contrato antes de emitir nova Nota de Empenho ou demais procedimentos.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98"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99" name="Picture 2" descr=""/>
          <p:cNvPicPr/>
          <p:nvPr/>
        </p:nvPicPr>
        <p:blipFill>
          <a:blip r:embed=""/>
          <a:stretch/>
        </p:blipFill>
        <p:spPr>
          <a:xfrm>
            <a:off x="785880" y="285840"/>
            <a:ext cx="1283760" cy="1038960"/>
          </a:xfrm>
          <a:prstGeom prst="rect">
            <a:avLst/>
          </a:prstGeom>
          <a:ln w="9360">
            <a:no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SzPct val="68000"/>
              <a:buFont typeface="Wingdings 3" charset="2"/>
              <a:buChar char=""/>
            </a:pPr>
            <a:r>
              <a:rPr b="1" lang="pt-BR" sz="2200" spc="-1" strike="noStrike">
                <a:solidFill>
                  <a:srgbClr val="000000"/>
                </a:solidFill>
                <a:uFill>
                  <a:solidFill>
                    <a:srgbClr val="ffffff"/>
                  </a:solidFill>
                </a:uFill>
                <a:latin typeface="Arial"/>
                <a:ea typeface="DejaVu Sans"/>
              </a:rPr>
              <a:t>Fiscais/gestores dos contratos (Port. 28/2015/PRAD)</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101"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102" name="Picture 2" descr=""/>
          <p:cNvPicPr/>
          <p:nvPr/>
        </p:nvPicPr>
        <p:blipFill>
          <a:blip r:embed=""/>
          <a:stretch/>
        </p:blipFill>
        <p:spPr>
          <a:xfrm>
            <a:off x="785880" y="285840"/>
            <a:ext cx="1283760" cy="1038960"/>
          </a:xfrm>
          <a:prstGeom prst="rect">
            <a:avLst/>
          </a:prstGeom>
          <a:ln w="9360">
            <a:noFill/>
          </a:ln>
        </p:spPr>
      </p:pic>
      <p:graphicFrame>
        <p:nvGraphicFramePr>
          <p:cNvPr id="103" name="Table 3"/>
          <p:cNvGraphicFramePr/>
          <p:nvPr/>
        </p:nvGraphicFramePr>
        <p:xfrm>
          <a:off x="928800" y="2071800"/>
          <a:ext cx="7350840" cy="3112200"/>
        </p:xfrm>
        <a:graphic>
          <a:graphicData uri="http://schemas.openxmlformats.org/drawingml/2006/table">
            <a:tbl>
              <a:tblPr/>
              <a:tblGrid>
                <a:gridCol w="4351680"/>
                <a:gridCol w="2999520"/>
              </a:tblGrid>
              <a:tr h="254880">
                <a:tc>
                  <a:txBody>
                    <a:bodyPr/>
                    <a:p>
                      <a:pPr>
                        <a:lnSpc>
                          <a:spcPct val="100000"/>
                        </a:lnSpc>
                      </a:pPr>
                      <a:r>
                        <a:rPr b="1" lang="pt-BR" sz="1100" spc="-1" strike="noStrike">
                          <a:solidFill>
                            <a:srgbClr val="000000"/>
                          </a:solidFill>
                          <a:uFill>
                            <a:solidFill>
                              <a:srgbClr val="ffffff"/>
                            </a:solidFill>
                          </a:uFill>
                          <a:latin typeface="Arial"/>
                        </a:rPr>
                        <a:t>Campus  </a:t>
                      </a: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1" lang="pt-BR" sz="1100" spc="-1" strike="noStrike">
                          <a:solidFill>
                            <a:srgbClr val="000000"/>
                          </a:solidFill>
                          <a:uFill>
                            <a:solidFill>
                              <a:srgbClr val="ffffff"/>
                            </a:solidFill>
                          </a:uFill>
                          <a:latin typeface="Arial"/>
                        </a:rPr>
                        <a:t>Fiscal/substituto</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411840">
                <a:tc>
                  <a:txBody>
                    <a:bodyPr/>
                    <a:p>
                      <a:pPr>
                        <a:lnSpc>
                          <a:spcPct val="100000"/>
                        </a:lnSpc>
                      </a:pPr>
                      <a:r>
                        <a:rPr b="1" lang="pt-BR" sz="1100" spc="-1" strike="noStrike">
                          <a:solidFill>
                            <a:srgbClr val="000000"/>
                          </a:solidFill>
                          <a:uFill>
                            <a:solidFill>
                              <a:srgbClr val="ffffff"/>
                            </a:solidFill>
                          </a:uFill>
                          <a:latin typeface="Arial"/>
                        </a:rPr>
                        <a:t>Porto Velho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0" lang="pt-BR" sz="1100" spc="-1" strike="noStrike">
                          <a:solidFill>
                            <a:srgbClr val="000000"/>
                          </a:solidFill>
                          <a:uFill>
                            <a:solidFill>
                              <a:srgbClr val="ffffff"/>
                            </a:solidFill>
                          </a:uFill>
                          <a:latin typeface="Arial"/>
                        </a:rPr>
                        <a:t>Ozelina do Carmo de Carvalho Saldanha</a:t>
                      </a:r>
                      <a:endParaRPr b="0" lang="pt-BR" sz="1800" spc="-1" strike="noStrike">
                        <a:solidFill>
                          <a:srgbClr val="000000"/>
                        </a:solidFill>
                        <a:uFill>
                          <a:solidFill>
                            <a:srgbClr val="ffffff"/>
                          </a:solidFill>
                        </a:uFill>
                        <a:latin typeface="Arial"/>
                      </a:endParaRPr>
                    </a:p>
                    <a:p>
                      <a:pPr>
                        <a:lnSpc>
                          <a:spcPct val="100000"/>
                        </a:lnSpc>
                      </a:pPr>
                      <a:r>
                        <a:rPr b="0" lang="pt-BR" sz="1100" spc="-1" strike="noStrike">
                          <a:solidFill>
                            <a:srgbClr val="000000"/>
                          </a:solidFill>
                          <a:uFill>
                            <a:solidFill>
                              <a:srgbClr val="ffffff"/>
                            </a:solidFill>
                          </a:uFill>
                          <a:latin typeface="Arial"/>
                        </a:rPr>
                        <a:t>Fernando Silva Almeida </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411840">
                <a:tc>
                  <a:txBody>
                    <a:bodyPr/>
                    <a:p>
                      <a:pPr>
                        <a:lnSpc>
                          <a:spcPct val="100000"/>
                        </a:lnSpc>
                      </a:pPr>
                      <a:r>
                        <a:rPr b="1" lang="pt-BR" sz="1100" spc="-1" strike="noStrike">
                          <a:solidFill>
                            <a:srgbClr val="000000"/>
                          </a:solidFill>
                          <a:uFill>
                            <a:solidFill>
                              <a:srgbClr val="ffffff"/>
                            </a:solidFill>
                          </a:uFill>
                          <a:latin typeface="Arial"/>
                        </a:rPr>
                        <a:t>Ariquemes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0" lang="pt-BR" sz="1100" spc="-1" strike="noStrike">
                          <a:solidFill>
                            <a:srgbClr val="000000"/>
                          </a:solidFill>
                          <a:uFill>
                            <a:solidFill>
                              <a:srgbClr val="ffffff"/>
                            </a:solidFill>
                          </a:uFill>
                          <a:latin typeface="Arial"/>
                        </a:rPr>
                        <a:t>Fabiany Moraes de Andrade</a:t>
                      </a:r>
                      <a:endParaRPr b="0" lang="pt-BR" sz="1800" spc="-1" strike="noStrike">
                        <a:solidFill>
                          <a:srgbClr val="000000"/>
                        </a:solidFill>
                        <a:uFill>
                          <a:solidFill>
                            <a:srgbClr val="ffffff"/>
                          </a:solidFill>
                        </a:uFill>
                        <a:latin typeface="Arial"/>
                      </a:endParaRPr>
                    </a:p>
                    <a:p>
                      <a:pPr>
                        <a:lnSpc>
                          <a:spcPct val="100000"/>
                        </a:lnSpc>
                      </a:pPr>
                      <a:r>
                        <a:rPr b="0" lang="pt-BR" sz="1100" spc="-1" strike="noStrike">
                          <a:solidFill>
                            <a:srgbClr val="000000"/>
                          </a:solidFill>
                          <a:uFill>
                            <a:solidFill>
                              <a:srgbClr val="ffffff"/>
                            </a:solidFill>
                          </a:uFill>
                          <a:latin typeface="Arial"/>
                        </a:rPr>
                        <a:t>Erica Elaine Costa</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405720">
                <a:tc>
                  <a:txBody>
                    <a:bodyPr/>
                    <a:p>
                      <a:pPr>
                        <a:lnSpc>
                          <a:spcPct val="100000"/>
                        </a:lnSpc>
                      </a:pPr>
                      <a:r>
                        <a:rPr b="1" lang="pt-BR" sz="1100" spc="-1" strike="noStrike">
                          <a:solidFill>
                            <a:srgbClr val="000000"/>
                          </a:solidFill>
                          <a:uFill>
                            <a:solidFill>
                              <a:srgbClr val="ffffff"/>
                            </a:solidFill>
                          </a:uFill>
                          <a:latin typeface="Arial"/>
                        </a:rPr>
                        <a:t>Guajará-Mirim</a:t>
                      </a: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0" lang="pt-BR" sz="1100" spc="-1" strike="noStrike">
                          <a:solidFill>
                            <a:srgbClr val="000000"/>
                          </a:solidFill>
                          <a:uFill>
                            <a:solidFill>
                              <a:srgbClr val="ffffff"/>
                            </a:solidFill>
                          </a:uFill>
                          <a:latin typeface="Arial"/>
                        </a:rPr>
                        <a:t>Sonia dos Santos</a:t>
                      </a:r>
                      <a:endParaRPr b="0" lang="pt-BR" sz="1800" spc="-1" strike="noStrike">
                        <a:solidFill>
                          <a:srgbClr val="000000"/>
                        </a:solidFill>
                        <a:uFill>
                          <a:solidFill>
                            <a:srgbClr val="ffffff"/>
                          </a:solidFill>
                        </a:uFill>
                        <a:latin typeface="Arial"/>
                      </a:endParaRPr>
                    </a:p>
                    <a:p>
                      <a:pPr>
                        <a:lnSpc>
                          <a:spcPct val="100000"/>
                        </a:lnSpc>
                      </a:pPr>
                      <a:r>
                        <a:rPr b="0" lang="pt-BR" sz="1100" spc="-1" strike="noStrike">
                          <a:solidFill>
                            <a:srgbClr val="000000"/>
                          </a:solidFill>
                          <a:uFill>
                            <a:solidFill>
                              <a:srgbClr val="ffffff"/>
                            </a:solidFill>
                          </a:uFill>
                          <a:latin typeface="Arial"/>
                        </a:rPr>
                        <a:t>Edilane Saraiva de Souza</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411840">
                <a:tc>
                  <a:txBody>
                    <a:bodyPr/>
                    <a:p>
                      <a:pPr>
                        <a:lnSpc>
                          <a:spcPct val="100000"/>
                        </a:lnSpc>
                      </a:pPr>
                      <a:r>
                        <a:rPr b="1" lang="pt-BR" sz="1100" spc="-1" strike="noStrike">
                          <a:solidFill>
                            <a:srgbClr val="000000"/>
                          </a:solidFill>
                          <a:uFill>
                            <a:solidFill>
                              <a:srgbClr val="ffffff"/>
                            </a:solidFill>
                          </a:uFill>
                          <a:latin typeface="Arial"/>
                        </a:rPr>
                        <a:t>Cacoal</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0" lang="pt-BR" sz="1100" spc="-1" strike="noStrike">
                          <a:solidFill>
                            <a:srgbClr val="000000"/>
                          </a:solidFill>
                          <a:uFill>
                            <a:solidFill>
                              <a:srgbClr val="ffffff"/>
                            </a:solidFill>
                          </a:uFill>
                          <a:latin typeface="Arial"/>
                        </a:rPr>
                        <a:t>Leonel Gandi dos Santos</a:t>
                      </a:r>
                      <a:endParaRPr b="0" lang="pt-BR" sz="1800" spc="-1" strike="noStrike">
                        <a:solidFill>
                          <a:srgbClr val="000000"/>
                        </a:solidFill>
                        <a:uFill>
                          <a:solidFill>
                            <a:srgbClr val="ffffff"/>
                          </a:solidFill>
                        </a:uFill>
                        <a:latin typeface="Arial"/>
                      </a:endParaRPr>
                    </a:p>
                    <a:p>
                      <a:pPr>
                        <a:lnSpc>
                          <a:spcPct val="100000"/>
                        </a:lnSpc>
                      </a:pPr>
                      <a:r>
                        <a:rPr b="0" lang="pt-BR" sz="1100" spc="-1" strike="noStrike">
                          <a:solidFill>
                            <a:srgbClr val="000000"/>
                          </a:solidFill>
                          <a:uFill>
                            <a:solidFill>
                              <a:srgbClr val="ffffff"/>
                            </a:solidFill>
                          </a:uFill>
                          <a:latin typeface="Arial"/>
                        </a:rPr>
                        <a:t>Gislaine Souza dos Santos</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411840">
                <a:tc>
                  <a:txBody>
                    <a:bodyPr/>
                    <a:p>
                      <a:pPr>
                        <a:lnSpc>
                          <a:spcPct val="100000"/>
                        </a:lnSpc>
                      </a:pPr>
                      <a:r>
                        <a:rPr b="1" lang="pt-BR" sz="1100" spc="-1" strike="noStrike">
                          <a:solidFill>
                            <a:srgbClr val="000000"/>
                          </a:solidFill>
                          <a:uFill>
                            <a:solidFill>
                              <a:srgbClr val="ffffff"/>
                            </a:solidFill>
                          </a:uFill>
                          <a:latin typeface="Arial"/>
                        </a:rPr>
                        <a:t>Ji-Paraná</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0" lang="pt-BR" sz="1100" spc="-1" strike="noStrike">
                          <a:solidFill>
                            <a:srgbClr val="000000"/>
                          </a:solidFill>
                          <a:uFill>
                            <a:solidFill>
                              <a:srgbClr val="ffffff"/>
                            </a:solidFill>
                          </a:uFill>
                          <a:latin typeface="Arial"/>
                        </a:rPr>
                        <a:t>Alex Alves de Almeida</a:t>
                      </a:r>
                      <a:endParaRPr b="0" lang="pt-BR" sz="1800" spc="-1" strike="noStrike">
                        <a:solidFill>
                          <a:srgbClr val="000000"/>
                        </a:solidFill>
                        <a:uFill>
                          <a:solidFill>
                            <a:srgbClr val="ffffff"/>
                          </a:solidFill>
                        </a:uFill>
                        <a:latin typeface="Arial"/>
                      </a:endParaRPr>
                    </a:p>
                    <a:p>
                      <a:pPr>
                        <a:lnSpc>
                          <a:spcPct val="100000"/>
                        </a:lnSpc>
                      </a:pPr>
                      <a:r>
                        <a:rPr b="0" lang="pt-BR" sz="1100" spc="-1" strike="noStrike">
                          <a:solidFill>
                            <a:srgbClr val="000000"/>
                          </a:solidFill>
                          <a:uFill>
                            <a:solidFill>
                              <a:srgbClr val="ffffff"/>
                            </a:solidFill>
                          </a:uFill>
                          <a:latin typeface="Arial"/>
                        </a:rPr>
                        <a:t>Ibsen Victor Brilhante Freitas</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411840">
                <a:tc>
                  <a:txBody>
                    <a:bodyPr/>
                    <a:p>
                      <a:pPr>
                        <a:lnSpc>
                          <a:spcPct val="100000"/>
                        </a:lnSpc>
                      </a:pPr>
                      <a:r>
                        <a:rPr b="1" lang="pt-BR" sz="1100" spc="-1" strike="noStrike">
                          <a:solidFill>
                            <a:srgbClr val="000000"/>
                          </a:solidFill>
                          <a:uFill>
                            <a:solidFill>
                              <a:srgbClr val="ffffff"/>
                            </a:solidFill>
                          </a:uFill>
                          <a:latin typeface="Arial"/>
                        </a:rPr>
                        <a:t>*Presidente Médice</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0" lang="pt-BR" sz="1100" spc="-1" strike="noStrike">
                          <a:solidFill>
                            <a:srgbClr val="000000"/>
                          </a:solidFill>
                          <a:uFill>
                            <a:solidFill>
                              <a:srgbClr val="ffffff"/>
                            </a:solidFill>
                          </a:uFill>
                          <a:latin typeface="Arial"/>
                        </a:rPr>
                        <a:t>Jonatan Candido Silva </a:t>
                      </a:r>
                      <a:endParaRPr b="0" lang="pt-BR" sz="1800" spc="-1" strike="noStrike">
                        <a:solidFill>
                          <a:srgbClr val="000000"/>
                        </a:solidFill>
                        <a:uFill>
                          <a:solidFill>
                            <a:srgbClr val="ffffff"/>
                          </a:solidFill>
                        </a:uFill>
                        <a:latin typeface="Arial"/>
                      </a:endParaRPr>
                    </a:p>
                    <a:p>
                      <a:pPr>
                        <a:lnSpc>
                          <a:spcPct val="100000"/>
                        </a:lnSpc>
                      </a:pPr>
                      <a:r>
                        <a:rPr b="0" lang="pt-BR" sz="1100" spc="-1" strike="noStrike">
                          <a:solidFill>
                            <a:srgbClr val="000000"/>
                          </a:solidFill>
                          <a:uFill>
                            <a:solidFill>
                              <a:srgbClr val="ffffff"/>
                            </a:solidFill>
                          </a:uFill>
                          <a:latin typeface="Arial"/>
                        </a:rPr>
                        <a:t>Marcelo Ranzula da Silva</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411840">
                <a:tc>
                  <a:txBody>
                    <a:bodyPr/>
                    <a:p>
                      <a:pPr>
                        <a:lnSpc>
                          <a:spcPct val="100000"/>
                        </a:lnSpc>
                      </a:pPr>
                      <a:r>
                        <a:rPr b="1" lang="pt-BR" sz="1100" spc="-1" strike="noStrike">
                          <a:solidFill>
                            <a:srgbClr val="000000"/>
                          </a:solidFill>
                          <a:uFill>
                            <a:solidFill>
                              <a:srgbClr val="ffffff"/>
                            </a:solidFill>
                          </a:uFill>
                          <a:latin typeface="Arial"/>
                        </a:rPr>
                        <a:t>Rolim de Moura</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0" lang="pt-BR" sz="1100" spc="-1" strike="noStrike">
                          <a:solidFill>
                            <a:srgbClr val="000000"/>
                          </a:solidFill>
                          <a:uFill>
                            <a:solidFill>
                              <a:srgbClr val="ffffff"/>
                            </a:solidFill>
                          </a:uFill>
                          <a:latin typeface="Arial"/>
                        </a:rPr>
                        <a:t>Nagila Nerval Chaves</a:t>
                      </a:r>
                      <a:endParaRPr b="0" lang="pt-BR" sz="1800" spc="-1" strike="noStrike">
                        <a:solidFill>
                          <a:srgbClr val="000000"/>
                        </a:solidFill>
                        <a:uFill>
                          <a:solidFill>
                            <a:srgbClr val="ffffff"/>
                          </a:solidFill>
                        </a:uFill>
                        <a:latin typeface="Arial"/>
                      </a:endParaRPr>
                    </a:p>
                    <a:p>
                      <a:pPr>
                        <a:lnSpc>
                          <a:spcPct val="100000"/>
                        </a:lnSpc>
                      </a:pPr>
                      <a:r>
                        <a:rPr b="0" lang="pt-BR" sz="1100" spc="-1" strike="noStrike">
                          <a:solidFill>
                            <a:srgbClr val="000000"/>
                          </a:solidFill>
                          <a:uFill>
                            <a:solidFill>
                              <a:srgbClr val="ffffff"/>
                            </a:solidFill>
                          </a:uFill>
                          <a:latin typeface="Arial"/>
                        </a:rPr>
                        <a:t>Bruno Eduardo Sant’ana Silva</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r h="411840">
                <a:tc>
                  <a:txBody>
                    <a:bodyPr/>
                    <a:p>
                      <a:pPr>
                        <a:lnSpc>
                          <a:spcPct val="100000"/>
                        </a:lnSpc>
                      </a:pPr>
                      <a:r>
                        <a:rPr b="1" lang="pt-BR" sz="1100" spc="-1" strike="noStrike">
                          <a:solidFill>
                            <a:srgbClr val="000000"/>
                          </a:solidFill>
                          <a:uFill>
                            <a:solidFill>
                              <a:srgbClr val="ffffff"/>
                            </a:solidFill>
                          </a:uFill>
                          <a:latin typeface="Arial"/>
                        </a:rPr>
                        <a:t>Vilhena</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txBody>
                  <a:tcPr marL="91440" marR="91440">
                    <a:solidFill>
                      <a:srgbClr val="729fcf"/>
                    </a:solidFill>
                  </a:tcPr>
                </a:tc>
                <a:tc>
                  <a:txBody>
                    <a:bodyPr/>
                    <a:p>
                      <a:pPr>
                        <a:lnSpc>
                          <a:spcPct val="100000"/>
                        </a:lnSpc>
                      </a:pPr>
                      <a:r>
                        <a:rPr b="0" lang="pt-BR" sz="1100" spc="-1" strike="noStrike">
                          <a:solidFill>
                            <a:srgbClr val="000000"/>
                          </a:solidFill>
                          <a:uFill>
                            <a:solidFill>
                              <a:srgbClr val="ffffff"/>
                            </a:solidFill>
                          </a:uFill>
                          <a:latin typeface="Arial"/>
                        </a:rPr>
                        <a:t>Patricia de Mello Cardoso</a:t>
                      </a:r>
                      <a:endParaRPr b="0" lang="pt-BR" sz="1800" spc="-1" strike="noStrike">
                        <a:solidFill>
                          <a:srgbClr val="000000"/>
                        </a:solidFill>
                        <a:uFill>
                          <a:solidFill>
                            <a:srgbClr val="ffffff"/>
                          </a:solidFill>
                        </a:uFill>
                        <a:latin typeface="Arial"/>
                      </a:endParaRPr>
                    </a:p>
                    <a:p>
                      <a:pPr>
                        <a:lnSpc>
                          <a:spcPct val="100000"/>
                        </a:lnSpc>
                      </a:pPr>
                      <a:r>
                        <a:rPr b="0" lang="pt-BR" sz="1100" spc="-1" strike="noStrike">
                          <a:solidFill>
                            <a:srgbClr val="000000"/>
                          </a:solidFill>
                          <a:uFill>
                            <a:solidFill>
                              <a:srgbClr val="ffffff"/>
                            </a:solidFill>
                          </a:uFill>
                          <a:latin typeface="Arial"/>
                        </a:rPr>
                        <a:t>Leticia Mathias de Oliveira</a:t>
                      </a:r>
                      <a:endParaRPr b="0" lang="pt-BR" sz="1800" spc="-1" strike="noStrike">
                        <a:solidFill>
                          <a:srgbClr val="000000"/>
                        </a:solidFill>
                        <a:uFill>
                          <a:solidFill>
                            <a:srgbClr val="ffffff"/>
                          </a:solidFill>
                        </a:uFill>
                        <a:latin typeface="Arial"/>
                      </a:endParaRPr>
                    </a:p>
                  </a:txBody>
                  <a:tcPr marL="91440" marR="91440">
                    <a:solidFill>
                      <a:srgbClr val="729fcf"/>
                    </a:solidFill>
                  </a:tcPr>
                </a:tc>
              </a:tr>
            </a:tbl>
          </a:graphicData>
        </a:graphic>
      </p:graphicFrame>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SzPct val="68000"/>
              <a:buFont typeface="Wingdings 3" charset="2"/>
              <a:buChar char=""/>
            </a:pPr>
            <a:r>
              <a:rPr b="1" lang="pt-BR" sz="2000" spc="-1" strike="noStrike">
                <a:solidFill>
                  <a:srgbClr val="000000"/>
                </a:solidFill>
                <a:uFill>
                  <a:solidFill>
                    <a:srgbClr val="ffffff"/>
                  </a:solidFill>
                </a:uFill>
                <a:latin typeface="Arial"/>
                <a:ea typeface="DejaVu Sans"/>
              </a:rPr>
              <a:t>Procedimentos realizados pelos Núcleos e Diretoria de </a:t>
            </a:r>
            <a:r>
              <a:rPr b="1" i="1" lang="pt-BR" sz="2000" spc="-1" strike="noStrike">
                <a:solidFill>
                  <a:srgbClr val="000000"/>
                </a:solidFill>
                <a:uFill>
                  <a:solidFill>
                    <a:srgbClr val="ffffff"/>
                  </a:solidFill>
                </a:uFill>
                <a:latin typeface="Arial"/>
                <a:ea typeface="DejaVu Sans"/>
              </a:rPr>
              <a:t>campi</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Distribuição orçamentária, por curso, de acordo com o definido no Memorando 015/2015/PROPLAN (anexo VI);</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Destacamos a viabilidade de priorizar os cursos com Termo de Ajustes ou outras pendências urgentes junto ao MEC;</a:t>
            </a:r>
            <a:endParaRPr b="0" lang="pt-BR" sz="1800" spc="-1" strike="noStrike">
              <a:solidFill>
                <a:srgbClr val="000000"/>
              </a:solidFill>
              <a:uFill>
                <a:solidFill>
                  <a:srgbClr val="ffffff"/>
                </a:solidFill>
              </a:uFill>
              <a:latin typeface="Arial"/>
            </a:endParaRPr>
          </a:p>
          <a:p>
            <a:pPr>
              <a:lnSpc>
                <a:spcPct val="100000"/>
              </a:lnSpc>
            </a:pPr>
            <a:r>
              <a:rPr b="0" lang="pt-BR" sz="15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Envio de Memorando ao departamento com o valor disponível dentro do teto orçamentário definido no memorando da PROPLAN;</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gn="just">
              <a:lnSpc>
                <a:spcPct val="100000"/>
              </a:lnSpc>
            </a:pPr>
            <a:r>
              <a:rPr b="1" lang="pt-BR" sz="1500" spc="-1" strike="noStrike">
                <a:solidFill>
                  <a:srgbClr val="000000"/>
                </a:solidFill>
                <a:uFill>
                  <a:solidFill>
                    <a:srgbClr val="ffffff"/>
                  </a:solidFill>
                </a:uFill>
                <a:latin typeface="Arial"/>
                <a:ea typeface="DejaVu Sans"/>
              </a:rPr>
              <a:t>OBS: Só poderão ser acrescidos aos contratos o limite de 25% para toda a UNIR, sendo solicitado a  PROPLAN, com justificativa e orçamento disponível</a:t>
            </a:r>
            <a:r>
              <a:rPr b="0" lang="pt-BR" sz="1500" spc="-1" strike="noStrike">
                <a:solidFill>
                  <a:srgbClr val="000000"/>
                </a:solidFill>
                <a:uFill>
                  <a:solidFill>
                    <a:srgbClr val="ffffff"/>
                  </a:solidFill>
                </a:uFill>
                <a:latin typeface="Arial"/>
                <a:ea typeface="DejaVu Sans"/>
              </a:rPr>
              <a:t>.  </a:t>
            </a:r>
            <a:r>
              <a:rPr b="1" lang="pt-BR" sz="1500" spc="-1" strike="noStrike">
                <a:solidFill>
                  <a:srgbClr val="000000"/>
                </a:solidFill>
                <a:uFill>
                  <a:solidFill>
                    <a:srgbClr val="ffffff"/>
                  </a:solidFill>
                </a:uFill>
                <a:latin typeface="Arial"/>
                <a:ea typeface="DejaVu Sans"/>
              </a:rPr>
              <a:t>A Biblioteca Central “Prof. Roberto Duarte Pires” não é responsável por orçamento para aquisição bibliográfica da UNIR.</a:t>
            </a:r>
            <a:endParaRPr b="0" lang="pt-BR" sz="1800" spc="-1" strike="noStrike">
              <a:solidFill>
                <a:srgbClr val="000000"/>
              </a:solidFill>
              <a:uFill>
                <a:solidFill>
                  <a:srgbClr val="ffffff"/>
                </a:solidFill>
              </a:uFill>
              <a:latin typeface="Arial"/>
            </a:endParaRPr>
          </a:p>
          <a:p>
            <a:pPr>
              <a:lnSpc>
                <a:spcPct val="100000"/>
              </a:lnSpc>
            </a:pPr>
            <a:r>
              <a:rPr b="0" lang="pt-BR" sz="1500" spc="-1" strike="noStrike">
                <a:solidFill>
                  <a:srgbClr val="000000"/>
                </a:solidFill>
                <a:uFill>
                  <a:solidFill>
                    <a:srgbClr val="ffffff"/>
                  </a:solidFill>
                </a:uFill>
                <a:latin typeface="Arial"/>
                <a:ea typeface="DejaVu Sans"/>
              </a:rPr>
              <a:t>	</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105"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106" name="Picture 2" descr=""/>
          <p:cNvPicPr/>
          <p:nvPr/>
        </p:nvPicPr>
        <p:blipFill>
          <a:blip r:embed=""/>
          <a:stretch/>
        </p:blipFill>
        <p:spPr>
          <a:xfrm>
            <a:off x="785880" y="285840"/>
            <a:ext cx="1283760" cy="1038960"/>
          </a:xfrm>
          <a:prstGeom prst="rect">
            <a:avLst/>
          </a:prstGeom>
          <a:ln w="9360">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SzPct val="68000"/>
              <a:buFont typeface="Wingdings 3" charset="2"/>
              <a:buChar char=""/>
            </a:pPr>
            <a:r>
              <a:rPr b="1" lang="pt-BR" sz="2000" spc="-1" strike="noStrike">
                <a:solidFill>
                  <a:srgbClr val="000000"/>
                </a:solidFill>
                <a:uFill>
                  <a:solidFill>
                    <a:srgbClr val="ffffff"/>
                  </a:solidFill>
                </a:uFill>
                <a:latin typeface="Arial"/>
                <a:ea typeface="DejaVu Sans"/>
              </a:rPr>
              <a:t>Procedimentos realizados pelos departamentos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0" lang="pt-BR" sz="1500" spc="-1" strike="noStrike">
                <a:solidFill>
                  <a:srgbClr val="000000"/>
                </a:solidFill>
                <a:uFill>
                  <a:solidFill>
                    <a:srgbClr val="ffffff"/>
                  </a:solidFill>
                </a:uFill>
                <a:latin typeface="Arial"/>
                <a:ea typeface="DejaVu Sans"/>
              </a:rPr>
              <a:t>	</a:t>
            </a:r>
            <a:r>
              <a:rPr b="0" lang="pt-BR" sz="1500" spc="-1" strike="noStrike">
                <a:solidFill>
                  <a:srgbClr val="000000"/>
                </a:solidFill>
                <a:uFill>
                  <a:solidFill>
                    <a:srgbClr val="ffffff"/>
                  </a:solidFill>
                </a:uFill>
                <a:latin typeface="Arial"/>
                <a:ea typeface="DejaVu Sans"/>
              </a:rPr>
              <a:t>Abertura de Processo para acompanhamento do Fiscal do Contrato junto ao Núcleo/diretoria de campus com os seguintes documentos:</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Cópia do Projeto Pedagógico de Curso (PPC) APROVADO no Conselho Acadêmico, com as respectivas bibliografias básicas e complementares, respeitando o quantitativo normatizado pela Resolução 278/CONSEA/2012;</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Planilha em Excel com a respectiva bibliografia, distribuídos em Título, Autor, Editora (a edição adquirida será sempre a última. Caso haja alguma edição específica, favor informar), com o quantitativo de 1 (um) exemplar para cada título;</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Memorando do Núcleo/diretoria com o valor disponível para o respectivo curso;</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Memorando de encaminhamento da respectiva solicitação ao Fiscal de contrato do campus correspondente, com contato (e-mail e telefone) para possíveis esclarecimentos</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500" spc="-1" strike="noStrike">
                <a:solidFill>
                  <a:srgbClr val="000000"/>
                </a:solidFill>
                <a:uFill>
                  <a:solidFill>
                    <a:srgbClr val="ffffff"/>
                  </a:solidFill>
                </a:uFill>
                <a:latin typeface="Arial"/>
                <a:ea typeface="DejaVu Sans"/>
              </a:rPr>
              <a:t>OBS: A mesma lista em Excel deverá ser encaminhada ao fiscal responsável para o e-mail (conforme anexo VII), pois o contato com a empresa para solicitação é via correio eletrônico.</a:t>
            </a:r>
            <a:r>
              <a:rPr b="0" lang="pt-BR" sz="1500" spc="-1" strike="noStrike">
                <a:solidFill>
                  <a:srgbClr val="000000"/>
                </a:solidFill>
                <a:uFill>
                  <a:solidFill>
                    <a:srgbClr val="ffffff"/>
                  </a:solidFill>
                </a:uFill>
                <a:latin typeface="Arial"/>
                <a:ea typeface="DejaVu Sans"/>
              </a:rPr>
              <a:t> </a:t>
            </a:r>
            <a:r>
              <a:rPr b="1" lang="pt-BR" sz="1500" spc="-1" strike="noStrike">
                <a:solidFill>
                  <a:srgbClr val="000000"/>
                </a:solidFill>
                <a:uFill>
                  <a:solidFill>
                    <a:srgbClr val="ffffff"/>
                  </a:solidFill>
                </a:uFill>
                <a:latin typeface="Arial"/>
                <a:ea typeface="DejaVu Sans"/>
              </a:rPr>
              <a:t>Só será iniciado o procedimento de compra quando o fiscal estiver de posse do processo e e-mail.</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108"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109" name="Picture 2" descr=""/>
          <p:cNvPicPr/>
          <p:nvPr/>
        </p:nvPicPr>
        <p:blipFill>
          <a:blip r:embed=""/>
          <a:stretch/>
        </p:blipFill>
        <p:spPr>
          <a:xfrm>
            <a:off x="785880" y="285840"/>
            <a:ext cx="1283760" cy="1038960"/>
          </a:xfrm>
          <a:prstGeom prst="rect">
            <a:avLst/>
          </a:prstGeom>
          <a:ln w="9360">
            <a:noFill/>
          </a:ln>
        </p:spPr>
      </p:pic>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457200" y="1481400"/>
            <a:ext cx="8227440" cy="4523760"/>
          </a:xfrm>
          <a:prstGeom prst="rect">
            <a:avLst/>
          </a:prstGeom>
          <a:noFill/>
          <a:ln>
            <a:noFill/>
          </a:ln>
        </p:spPr>
        <p:style>
          <a:lnRef idx="0"/>
          <a:fillRef idx="0"/>
          <a:effectRef idx="0"/>
          <a:fontRef idx="minor"/>
        </p:style>
        <p:txBody>
          <a:bodyPr lIns="90000" rIns="90000" tIns="45000" bIns="45000"/>
          <a:p>
            <a:pPr marL="216000" indent="-216000">
              <a:lnSpc>
                <a:spcPct val="100000"/>
              </a:lnSpc>
              <a:buClr>
                <a:srgbClr val="000000"/>
              </a:buClr>
              <a:buSzPct val="68000"/>
              <a:buFont typeface="Wingdings 3" charset="2"/>
              <a:buChar char=""/>
            </a:pPr>
            <a:r>
              <a:rPr b="1" lang="pt-BR" sz="2000" spc="-1" strike="noStrike">
                <a:solidFill>
                  <a:srgbClr val="000000"/>
                </a:solidFill>
                <a:uFill>
                  <a:solidFill>
                    <a:srgbClr val="ffffff"/>
                  </a:solidFill>
                </a:uFill>
                <a:latin typeface="Arial"/>
                <a:ea typeface="DejaVu Sans"/>
              </a:rPr>
              <a:t>Procedimentos realizados pelos fiscais/gestores nos </a:t>
            </a:r>
            <a:r>
              <a:rPr b="1" i="1" lang="pt-BR" sz="2000" spc="-1" strike="noStrike">
                <a:solidFill>
                  <a:srgbClr val="000000"/>
                </a:solidFill>
                <a:uFill>
                  <a:solidFill>
                    <a:srgbClr val="ffffff"/>
                  </a:solidFill>
                </a:uFill>
                <a:latin typeface="Arial"/>
                <a:ea typeface="DejaVu Sans"/>
              </a:rPr>
              <a:t>campi </a:t>
            </a:r>
            <a:r>
              <a:rPr b="1" lang="pt-BR" sz="2000" spc="-1" strike="noStrike">
                <a:solidFill>
                  <a:srgbClr val="000000"/>
                </a:solidFill>
                <a:uFill>
                  <a:solidFill>
                    <a:srgbClr val="ffffff"/>
                  </a:solidFill>
                </a:uFill>
                <a:latin typeface="Arial"/>
                <a:ea typeface="DejaVu Sans"/>
              </a:rPr>
              <a:t>para solicitar a bibliografia</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Após o encaminhamento pelo Departamento do processo e validação da lista por e-mail, o fiscal deverá enviar para a empresa contratada (anexo V) a lista para COTAÇÂO;</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Empresa realiza a cotação (dentro do prazo contratual) e encaminha para o fiscal;</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Fiscal realiza a pesquisa de preço junto com as editoras (pode ser realizado </a:t>
            </a:r>
            <a:r>
              <a:rPr b="0" i="1" lang="pt-BR" sz="1500" spc="-1" strike="noStrike">
                <a:solidFill>
                  <a:srgbClr val="000000"/>
                </a:solidFill>
                <a:uFill>
                  <a:solidFill>
                    <a:srgbClr val="ffffff"/>
                  </a:solidFill>
                </a:uFill>
                <a:latin typeface="Arial"/>
                <a:ea typeface="DejaVu Sans"/>
              </a:rPr>
              <a:t>on-line) </a:t>
            </a:r>
            <a:r>
              <a:rPr b="0" lang="pt-BR" sz="1500" spc="-1" strike="noStrike">
                <a:solidFill>
                  <a:srgbClr val="000000"/>
                </a:solidFill>
                <a:uFill>
                  <a:solidFill>
                    <a:srgbClr val="ffffff"/>
                  </a:solidFill>
                </a:uFill>
                <a:latin typeface="Arial"/>
                <a:ea typeface="DejaVu Sans"/>
              </a:rPr>
              <a:t>de 1% dos itens da lista e confere com o valor do desconto contratado. Estando em desacordo, comunica a empresa.</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Estando o valor cotado pela empresa com o desconto correto, o Fiscal entra em contato com o departamento para que a pessoa responsável informe o quantitativo por exemplar, dentro do orçamento disponível para o curso;</a:t>
            </a:r>
            <a:endParaRPr b="0" lang="pt-BR" sz="1800" spc="-1" strike="noStrike">
              <a:solidFill>
                <a:srgbClr val="000000"/>
              </a:solidFill>
              <a:uFill>
                <a:solidFill>
                  <a:srgbClr val="ffffff"/>
                </a:solidFill>
              </a:uFill>
              <a:latin typeface="Arial"/>
            </a:endParaRPr>
          </a:p>
          <a:p>
            <a:pPr marL="216000" indent="-216000">
              <a:lnSpc>
                <a:spcPct val="100000"/>
              </a:lnSpc>
              <a:buClr>
                <a:srgbClr val="000000"/>
              </a:buClr>
              <a:buSzPct val="68000"/>
              <a:buFont typeface="StarSymbol"/>
              <a:buAutoNum type="arabicPeriod"/>
            </a:pPr>
            <a:r>
              <a:rPr b="0" lang="pt-BR" sz="1500" spc="-1" strike="noStrike">
                <a:solidFill>
                  <a:srgbClr val="000000"/>
                </a:solidFill>
                <a:uFill>
                  <a:solidFill>
                    <a:srgbClr val="ffffff"/>
                  </a:solidFill>
                </a:uFill>
                <a:latin typeface="Arial"/>
                <a:ea typeface="DejaVu Sans"/>
              </a:rPr>
              <a:t>Estando dentro do orçamento, o fiscal encaminha à empresa fornecedora com  o AUTORIZO para o fornecimento.</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r>
              <a:rPr b="1" lang="pt-BR" sz="1500" spc="-1" strike="noStrike">
                <a:solidFill>
                  <a:srgbClr val="000000"/>
                </a:solidFill>
                <a:uFill>
                  <a:solidFill>
                    <a:srgbClr val="ffffff"/>
                  </a:solidFill>
                </a:uFill>
                <a:latin typeface="Arial"/>
                <a:ea typeface="DejaVu Sans"/>
              </a:rPr>
              <a:t>OBS: O fiscal de cada </a:t>
            </a:r>
            <a:r>
              <a:rPr b="1" i="1" lang="pt-BR" sz="1500" spc="-1" strike="noStrike">
                <a:solidFill>
                  <a:srgbClr val="000000"/>
                </a:solidFill>
                <a:uFill>
                  <a:solidFill>
                    <a:srgbClr val="ffffff"/>
                  </a:solidFill>
                </a:uFill>
                <a:latin typeface="Arial"/>
                <a:ea typeface="DejaVu Sans"/>
              </a:rPr>
              <a:t>campi</a:t>
            </a:r>
            <a:r>
              <a:rPr b="1" lang="pt-BR" sz="1500" spc="-1" strike="noStrike">
                <a:solidFill>
                  <a:srgbClr val="000000"/>
                </a:solidFill>
                <a:uFill>
                  <a:solidFill>
                    <a:srgbClr val="ffffff"/>
                  </a:solidFill>
                </a:uFill>
                <a:latin typeface="Arial"/>
                <a:ea typeface="DejaVu Sans"/>
              </a:rPr>
              <a:t> deverá enviar planilha com as autorizações que realizou para a Direção da Biblioteca Central para controle da Nota de Empenho</a:t>
            </a:r>
            <a:r>
              <a:rPr b="0" lang="pt-BR" sz="1500" spc="-1" strike="noStrike">
                <a:solidFill>
                  <a:srgbClr val="000000"/>
                </a:solidFill>
                <a:uFill>
                  <a:solidFill>
                    <a:srgbClr val="ffffff"/>
                  </a:solidFill>
                </a:uFill>
                <a:latin typeface="Arial"/>
                <a:ea typeface="DejaVu Sans"/>
              </a:rPr>
              <a:t>.</a:t>
            </a: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a:p>
            <a:pPr>
              <a:lnSpc>
                <a:spcPct val="100000"/>
              </a:lnSpc>
            </a:pPr>
            <a:endParaRPr b="0" lang="pt-BR" sz="1800" spc="-1" strike="noStrike">
              <a:solidFill>
                <a:srgbClr val="000000"/>
              </a:solidFill>
              <a:uFill>
                <a:solidFill>
                  <a:srgbClr val="ffffff"/>
                </a:solidFill>
              </a:uFill>
              <a:latin typeface="Arial"/>
            </a:endParaRPr>
          </a:p>
        </p:txBody>
      </p:sp>
      <p:sp>
        <p:nvSpPr>
          <p:cNvPr id="111" name="CustomShape 2"/>
          <p:cNvSpPr/>
          <p:nvPr/>
        </p:nvSpPr>
        <p:spPr>
          <a:xfrm>
            <a:off x="457200" y="274680"/>
            <a:ext cx="8227440" cy="1140840"/>
          </a:xfrm>
          <a:prstGeom prst="rect">
            <a:avLst/>
          </a:prstGeom>
          <a:noFill/>
          <a:ln>
            <a:noFill/>
          </a:ln>
        </p:spPr>
        <p:style>
          <a:lnRef idx="0"/>
          <a:fillRef idx="0"/>
          <a:effectRef idx="0"/>
          <a:fontRef idx="minor"/>
        </p:style>
        <p:txBody>
          <a:bodyPr lIns="90000" rIns="90000" tIns="45000" bIns="45000" anchor="ctr"/>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Fundação Universidade Federal de Rondônia</a:t>
            </a:r>
            <a:endParaRPr b="0" lang="pt-BR" sz="1800" spc="-1" strike="noStrike">
              <a:solidFill>
                <a:srgbClr val="000000"/>
              </a:solidFill>
              <a:uFill>
                <a:solidFill>
                  <a:srgbClr val="ffffff"/>
                </a:solidFill>
              </a:uFill>
              <a:latin typeface="Arial"/>
            </a:endParaRPr>
          </a:p>
          <a:p>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	</a:t>
            </a:r>
            <a:r>
              <a:rPr b="1" lang="pt-BR" sz="2000" spc="-1" strike="noStrike">
                <a:solidFill>
                  <a:srgbClr val="464646"/>
                </a:solidFill>
                <a:uFill>
                  <a:solidFill>
                    <a:srgbClr val="ffffff"/>
                  </a:solidFill>
                </a:uFill>
                <a:latin typeface="Lucida Sans Unicode"/>
                <a:ea typeface="DejaVu Sans"/>
              </a:rPr>
              <a:t>Biblioteca Central Prof. Roberto Duarte Pires</a:t>
            </a:r>
            <a:endParaRPr b="0" lang="pt-BR" sz="1800" spc="-1" strike="noStrike">
              <a:solidFill>
                <a:srgbClr val="000000"/>
              </a:solidFill>
              <a:uFill>
                <a:solidFill>
                  <a:srgbClr val="ffffff"/>
                </a:solidFill>
              </a:uFill>
              <a:latin typeface="Arial"/>
            </a:endParaRPr>
          </a:p>
          <a:p>
            <a:pPr algn="ctr">
              <a:lnSpc>
                <a:spcPct val="100000"/>
              </a:lnSpc>
            </a:pPr>
            <a:endParaRPr b="0" lang="pt-BR" sz="1800" spc="-1" strike="noStrike">
              <a:solidFill>
                <a:srgbClr val="000000"/>
              </a:solidFill>
              <a:uFill>
                <a:solidFill>
                  <a:srgbClr val="ffffff"/>
                </a:solidFill>
              </a:uFill>
              <a:latin typeface="Arial"/>
            </a:endParaRPr>
          </a:p>
        </p:txBody>
      </p:sp>
      <p:pic>
        <p:nvPicPr>
          <p:cNvPr id="112" name="Picture 2" descr=""/>
          <p:cNvPicPr/>
          <p:nvPr/>
        </p:nvPicPr>
        <p:blipFill>
          <a:blip r:embed=""/>
          <a:stretch/>
        </p:blipFill>
        <p:spPr>
          <a:xfrm>
            <a:off x="785880" y="285840"/>
            <a:ext cx="1283760" cy="1038960"/>
          </a:xfrm>
          <a:prstGeom prst="rect">
            <a:avLst/>
          </a:prstGeom>
          <a:ln w="9360">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LibreOffice/5.1.5.2$Windows_x86 LibreOffice_project/7a864d8825610a8c07cfc3bc01dd4fce6a9447e5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pt-BR</dc:language>
  <cp:lastModifiedBy/>
  <dcterms:modified xsi:type="dcterms:W3CDTF">2017-08-30T19:05:45Z</dcterms:modified>
  <cp:revision>3</cp:revision>
  <dc:subject/>
  <dc:title/>
</cp:coreProperties>
</file>